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8" r:id="rId3"/>
    <p:sldId id="277" r:id="rId4"/>
    <p:sldId id="272" r:id="rId5"/>
    <p:sldId id="273" r:id="rId6"/>
    <p:sldId id="257" r:id="rId7"/>
    <p:sldId id="262" r:id="rId8"/>
    <p:sldId id="260" r:id="rId9"/>
    <p:sldId id="261" r:id="rId10"/>
    <p:sldId id="265" r:id="rId11"/>
    <p:sldId id="276" r:id="rId12"/>
    <p:sldId id="263" r:id="rId13"/>
    <p:sldId id="278" r:id="rId14"/>
    <p:sldId id="264" r:id="rId15"/>
    <p:sldId id="259" r:id="rId16"/>
    <p:sldId id="266" r:id="rId17"/>
    <p:sldId id="269" r:id="rId18"/>
    <p:sldId id="270" r:id="rId19"/>
    <p:sldId id="274" r:id="rId20"/>
    <p:sldId id="275" r:id="rId21"/>
    <p:sldId id="267" r:id="rId22"/>
    <p:sldId id="280" r:id="rId23"/>
    <p:sldId id="281"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9" d="100"/>
          <a:sy n="119" d="100"/>
        </p:scale>
        <p:origin x="21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0B7686-B5AE-44F6-A948-A99BBEA24236}" type="datetimeFigureOut">
              <a:rPr lang="en-GB" smtClean="0"/>
              <a:t>01/10/2021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B2D70E-8B97-431B-86E8-A43D356496E4}" type="slidenum">
              <a:rPr lang="en-GB" smtClean="0"/>
              <a:t>‹#›</a:t>
            </a:fld>
            <a:endParaRPr lang="en-GB"/>
          </a:p>
        </p:txBody>
      </p:sp>
    </p:spTree>
    <p:extLst>
      <p:ext uri="{BB962C8B-B14F-4D97-AF65-F5344CB8AC3E}">
        <p14:creationId xmlns:p14="http://schemas.microsoft.com/office/powerpoint/2010/main" val="250343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028EE-4182-4B40-9792-5E5A2E4D8B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34FEDF3-603C-47C8-8A56-37DDF186F4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185809F-578E-4D22-985E-653E54531F77}"/>
              </a:ext>
            </a:extLst>
          </p:cNvPr>
          <p:cNvSpPr>
            <a:spLocks noGrp="1"/>
          </p:cNvSpPr>
          <p:nvPr>
            <p:ph type="dt" sz="half" idx="10"/>
          </p:nvPr>
        </p:nvSpPr>
        <p:spPr/>
        <p:txBody>
          <a:bodyPr/>
          <a:lstStyle/>
          <a:p>
            <a:fld id="{832F425F-9112-4A6B-9505-B92DA3EC3D0A}" type="datetimeFigureOut">
              <a:rPr lang="en-GB" smtClean="0"/>
              <a:t>01/10/2021</a:t>
            </a:fld>
            <a:endParaRPr lang="en-GB"/>
          </a:p>
        </p:txBody>
      </p:sp>
      <p:sp>
        <p:nvSpPr>
          <p:cNvPr id="5" name="Footer Placeholder 4">
            <a:extLst>
              <a:ext uri="{FF2B5EF4-FFF2-40B4-BE49-F238E27FC236}">
                <a16:creationId xmlns:a16="http://schemas.microsoft.com/office/drawing/2014/main" id="{A46DC315-5435-444B-ADAB-681E652C8A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C45390-1E72-45C3-9A43-8BF66E24EF15}"/>
              </a:ext>
            </a:extLst>
          </p:cNvPr>
          <p:cNvSpPr>
            <a:spLocks noGrp="1"/>
          </p:cNvSpPr>
          <p:nvPr>
            <p:ph type="sldNum" sz="quarter" idx="12"/>
          </p:nvPr>
        </p:nvSpPr>
        <p:spPr/>
        <p:txBody>
          <a:bodyPr/>
          <a:lstStyle/>
          <a:p>
            <a:fld id="{5056D9B6-2889-4416-98D9-202F047108FC}" type="slidenum">
              <a:rPr lang="en-GB" smtClean="0"/>
              <a:t>‹#›</a:t>
            </a:fld>
            <a:endParaRPr lang="en-GB"/>
          </a:p>
        </p:txBody>
      </p:sp>
    </p:spTree>
    <p:extLst>
      <p:ext uri="{BB962C8B-B14F-4D97-AF65-F5344CB8AC3E}">
        <p14:creationId xmlns:p14="http://schemas.microsoft.com/office/powerpoint/2010/main" val="1526727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8BD83-AB6E-4278-9678-319DDD7FD1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90BBEFF-CE8E-49BD-99A0-54CE769025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E82BA5-1D0C-4D62-B02B-272358CB7B7D}"/>
              </a:ext>
            </a:extLst>
          </p:cNvPr>
          <p:cNvSpPr>
            <a:spLocks noGrp="1"/>
          </p:cNvSpPr>
          <p:nvPr>
            <p:ph type="dt" sz="half" idx="10"/>
          </p:nvPr>
        </p:nvSpPr>
        <p:spPr/>
        <p:txBody>
          <a:bodyPr/>
          <a:lstStyle/>
          <a:p>
            <a:fld id="{832F425F-9112-4A6B-9505-B92DA3EC3D0A}" type="datetimeFigureOut">
              <a:rPr lang="en-GB" smtClean="0"/>
              <a:t>01/10/2021</a:t>
            </a:fld>
            <a:endParaRPr lang="en-GB"/>
          </a:p>
        </p:txBody>
      </p:sp>
      <p:sp>
        <p:nvSpPr>
          <p:cNvPr id="5" name="Footer Placeholder 4">
            <a:extLst>
              <a:ext uri="{FF2B5EF4-FFF2-40B4-BE49-F238E27FC236}">
                <a16:creationId xmlns:a16="http://schemas.microsoft.com/office/drawing/2014/main" id="{0E0C88FF-3DA6-4044-A767-9B1EF48B55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3DFC5C-52A6-45E2-8465-2429C7651CE3}"/>
              </a:ext>
            </a:extLst>
          </p:cNvPr>
          <p:cNvSpPr>
            <a:spLocks noGrp="1"/>
          </p:cNvSpPr>
          <p:nvPr>
            <p:ph type="sldNum" sz="quarter" idx="12"/>
          </p:nvPr>
        </p:nvSpPr>
        <p:spPr/>
        <p:txBody>
          <a:bodyPr/>
          <a:lstStyle/>
          <a:p>
            <a:fld id="{5056D9B6-2889-4416-98D9-202F047108FC}" type="slidenum">
              <a:rPr lang="en-GB" smtClean="0"/>
              <a:t>‹#›</a:t>
            </a:fld>
            <a:endParaRPr lang="en-GB"/>
          </a:p>
        </p:txBody>
      </p:sp>
    </p:spTree>
    <p:extLst>
      <p:ext uri="{BB962C8B-B14F-4D97-AF65-F5344CB8AC3E}">
        <p14:creationId xmlns:p14="http://schemas.microsoft.com/office/powerpoint/2010/main" val="1003891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5FEA6-3DB5-4814-812D-823E90AA42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92C86F2-D040-4685-BDEA-27189CA302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B6A6CD-3A4A-44F6-9C49-34B96C4174A9}"/>
              </a:ext>
            </a:extLst>
          </p:cNvPr>
          <p:cNvSpPr>
            <a:spLocks noGrp="1"/>
          </p:cNvSpPr>
          <p:nvPr>
            <p:ph type="dt" sz="half" idx="10"/>
          </p:nvPr>
        </p:nvSpPr>
        <p:spPr/>
        <p:txBody>
          <a:bodyPr/>
          <a:lstStyle/>
          <a:p>
            <a:fld id="{832F425F-9112-4A6B-9505-B92DA3EC3D0A}" type="datetimeFigureOut">
              <a:rPr lang="en-GB" smtClean="0"/>
              <a:t>01/10/2021</a:t>
            </a:fld>
            <a:endParaRPr lang="en-GB"/>
          </a:p>
        </p:txBody>
      </p:sp>
      <p:sp>
        <p:nvSpPr>
          <p:cNvPr id="5" name="Footer Placeholder 4">
            <a:extLst>
              <a:ext uri="{FF2B5EF4-FFF2-40B4-BE49-F238E27FC236}">
                <a16:creationId xmlns:a16="http://schemas.microsoft.com/office/drawing/2014/main" id="{8BEFC505-051F-45BD-A6F4-3750FAE57D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A866AA-F03F-4304-93B9-7186A07E7071}"/>
              </a:ext>
            </a:extLst>
          </p:cNvPr>
          <p:cNvSpPr>
            <a:spLocks noGrp="1"/>
          </p:cNvSpPr>
          <p:nvPr>
            <p:ph type="sldNum" sz="quarter" idx="12"/>
          </p:nvPr>
        </p:nvSpPr>
        <p:spPr/>
        <p:txBody>
          <a:bodyPr/>
          <a:lstStyle/>
          <a:p>
            <a:fld id="{5056D9B6-2889-4416-98D9-202F047108FC}" type="slidenum">
              <a:rPr lang="en-GB" smtClean="0"/>
              <a:t>‹#›</a:t>
            </a:fld>
            <a:endParaRPr lang="en-GB"/>
          </a:p>
        </p:txBody>
      </p:sp>
    </p:spTree>
    <p:extLst>
      <p:ext uri="{BB962C8B-B14F-4D97-AF65-F5344CB8AC3E}">
        <p14:creationId xmlns:p14="http://schemas.microsoft.com/office/powerpoint/2010/main" val="2689680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E6081-A931-4262-9856-30AD569583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FAACB5-7520-4304-9105-54B2E42106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FAF8522-A746-402F-AC0B-5B9A9DFA22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8B9B006-E0CC-4679-994D-9683089373C4}"/>
              </a:ext>
            </a:extLst>
          </p:cNvPr>
          <p:cNvSpPr>
            <a:spLocks noGrp="1"/>
          </p:cNvSpPr>
          <p:nvPr>
            <p:ph type="dt" sz="half" idx="10"/>
          </p:nvPr>
        </p:nvSpPr>
        <p:spPr/>
        <p:txBody>
          <a:bodyPr/>
          <a:lstStyle/>
          <a:p>
            <a:fld id="{832F425F-9112-4A6B-9505-B92DA3EC3D0A}" type="datetimeFigureOut">
              <a:rPr lang="en-GB" smtClean="0"/>
              <a:t>01/10/2021</a:t>
            </a:fld>
            <a:endParaRPr lang="en-GB"/>
          </a:p>
        </p:txBody>
      </p:sp>
      <p:sp>
        <p:nvSpPr>
          <p:cNvPr id="6" name="Footer Placeholder 5">
            <a:extLst>
              <a:ext uri="{FF2B5EF4-FFF2-40B4-BE49-F238E27FC236}">
                <a16:creationId xmlns:a16="http://schemas.microsoft.com/office/drawing/2014/main" id="{5AE567EF-D549-4438-B95D-621E269275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E71DB6-5F24-44E7-AC38-0CCED354E5B5}"/>
              </a:ext>
            </a:extLst>
          </p:cNvPr>
          <p:cNvSpPr>
            <a:spLocks noGrp="1"/>
          </p:cNvSpPr>
          <p:nvPr>
            <p:ph type="sldNum" sz="quarter" idx="12"/>
          </p:nvPr>
        </p:nvSpPr>
        <p:spPr/>
        <p:txBody>
          <a:bodyPr/>
          <a:lstStyle/>
          <a:p>
            <a:fld id="{5056D9B6-2889-4416-98D9-202F047108FC}" type="slidenum">
              <a:rPr lang="en-GB" smtClean="0"/>
              <a:t>‹#›</a:t>
            </a:fld>
            <a:endParaRPr lang="en-GB"/>
          </a:p>
        </p:txBody>
      </p:sp>
    </p:spTree>
    <p:extLst>
      <p:ext uri="{BB962C8B-B14F-4D97-AF65-F5344CB8AC3E}">
        <p14:creationId xmlns:p14="http://schemas.microsoft.com/office/powerpoint/2010/main" val="372563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41B78-B69D-45D7-99E5-51D75B10D0B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246125-10BE-4ADB-B8AE-534EFFF86D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C7675C-6F16-4BFB-AAFC-E491CF6859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71DB5BC-50A1-4D83-8C87-F7F9FBAF51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E22F09-A080-4D3B-B0D3-D4908A60E1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2630FC-7A72-4583-848D-0F7CA9F213AD}"/>
              </a:ext>
            </a:extLst>
          </p:cNvPr>
          <p:cNvSpPr>
            <a:spLocks noGrp="1"/>
          </p:cNvSpPr>
          <p:nvPr>
            <p:ph type="dt" sz="half" idx="10"/>
          </p:nvPr>
        </p:nvSpPr>
        <p:spPr/>
        <p:txBody>
          <a:bodyPr/>
          <a:lstStyle/>
          <a:p>
            <a:fld id="{832F425F-9112-4A6B-9505-B92DA3EC3D0A}" type="datetimeFigureOut">
              <a:rPr lang="en-GB" smtClean="0"/>
              <a:t>01/10/2021</a:t>
            </a:fld>
            <a:endParaRPr lang="en-GB"/>
          </a:p>
        </p:txBody>
      </p:sp>
      <p:sp>
        <p:nvSpPr>
          <p:cNvPr id="8" name="Footer Placeholder 7">
            <a:extLst>
              <a:ext uri="{FF2B5EF4-FFF2-40B4-BE49-F238E27FC236}">
                <a16:creationId xmlns:a16="http://schemas.microsoft.com/office/drawing/2014/main" id="{67378D3B-4D07-4F3F-9E59-2F56551107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C74B385-D595-41DA-A758-FAB19C79516B}"/>
              </a:ext>
            </a:extLst>
          </p:cNvPr>
          <p:cNvSpPr>
            <a:spLocks noGrp="1"/>
          </p:cNvSpPr>
          <p:nvPr>
            <p:ph type="sldNum" sz="quarter" idx="12"/>
          </p:nvPr>
        </p:nvSpPr>
        <p:spPr/>
        <p:txBody>
          <a:bodyPr/>
          <a:lstStyle/>
          <a:p>
            <a:fld id="{5056D9B6-2889-4416-98D9-202F047108FC}" type="slidenum">
              <a:rPr lang="en-GB" smtClean="0"/>
              <a:t>‹#›</a:t>
            </a:fld>
            <a:endParaRPr lang="en-GB"/>
          </a:p>
        </p:txBody>
      </p:sp>
    </p:spTree>
    <p:extLst>
      <p:ext uri="{BB962C8B-B14F-4D97-AF65-F5344CB8AC3E}">
        <p14:creationId xmlns:p14="http://schemas.microsoft.com/office/powerpoint/2010/main" val="262074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1BE92-B0D0-43CA-B5B5-98B726B49A9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EFDDDDD-834E-44E7-AF21-0AEDC5DDE6D3}"/>
              </a:ext>
            </a:extLst>
          </p:cNvPr>
          <p:cNvSpPr>
            <a:spLocks noGrp="1"/>
          </p:cNvSpPr>
          <p:nvPr>
            <p:ph type="dt" sz="half" idx="10"/>
          </p:nvPr>
        </p:nvSpPr>
        <p:spPr/>
        <p:txBody>
          <a:bodyPr/>
          <a:lstStyle/>
          <a:p>
            <a:fld id="{832F425F-9112-4A6B-9505-B92DA3EC3D0A}" type="datetimeFigureOut">
              <a:rPr lang="en-GB" smtClean="0"/>
              <a:t>01/10/2021</a:t>
            </a:fld>
            <a:endParaRPr lang="en-GB"/>
          </a:p>
        </p:txBody>
      </p:sp>
      <p:sp>
        <p:nvSpPr>
          <p:cNvPr id="4" name="Footer Placeholder 3">
            <a:extLst>
              <a:ext uri="{FF2B5EF4-FFF2-40B4-BE49-F238E27FC236}">
                <a16:creationId xmlns:a16="http://schemas.microsoft.com/office/drawing/2014/main" id="{6A184A3D-1B58-4C10-8AC8-BF85A1FCD34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CAFEE07-81E9-4D10-BFEF-95FD8ED5C394}"/>
              </a:ext>
            </a:extLst>
          </p:cNvPr>
          <p:cNvSpPr>
            <a:spLocks noGrp="1"/>
          </p:cNvSpPr>
          <p:nvPr>
            <p:ph type="sldNum" sz="quarter" idx="12"/>
          </p:nvPr>
        </p:nvSpPr>
        <p:spPr/>
        <p:txBody>
          <a:bodyPr/>
          <a:lstStyle/>
          <a:p>
            <a:fld id="{5056D9B6-2889-4416-98D9-202F047108FC}" type="slidenum">
              <a:rPr lang="en-GB" smtClean="0"/>
              <a:t>‹#›</a:t>
            </a:fld>
            <a:endParaRPr lang="en-GB"/>
          </a:p>
        </p:txBody>
      </p:sp>
    </p:spTree>
    <p:extLst>
      <p:ext uri="{BB962C8B-B14F-4D97-AF65-F5344CB8AC3E}">
        <p14:creationId xmlns:p14="http://schemas.microsoft.com/office/powerpoint/2010/main" val="1576724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CE798A-8BD0-4F7B-BA3E-8BDD3067A6EA}"/>
              </a:ext>
            </a:extLst>
          </p:cNvPr>
          <p:cNvSpPr>
            <a:spLocks noGrp="1"/>
          </p:cNvSpPr>
          <p:nvPr>
            <p:ph type="dt" sz="half" idx="10"/>
          </p:nvPr>
        </p:nvSpPr>
        <p:spPr/>
        <p:txBody>
          <a:bodyPr/>
          <a:lstStyle/>
          <a:p>
            <a:fld id="{832F425F-9112-4A6B-9505-B92DA3EC3D0A}" type="datetimeFigureOut">
              <a:rPr lang="en-GB" smtClean="0"/>
              <a:t>01/10/2021</a:t>
            </a:fld>
            <a:endParaRPr lang="en-GB"/>
          </a:p>
        </p:txBody>
      </p:sp>
      <p:sp>
        <p:nvSpPr>
          <p:cNvPr id="3" name="Footer Placeholder 2">
            <a:extLst>
              <a:ext uri="{FF2B5EF4-FFF2-40B4-BE49-F238E27FC236}">
                <a16:creationId xmlns:a16="http://schemas.microsoft.com/office/drawing/2014/main" id="{B136B120-6F53-4782-875C-95697A7A909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65D1ED8-AF82-4FC3-9A93-D3F6C67D972F}"/>
              </a:ext>
            </a:extLst>
          </p:cNvPr>
          <p:cNvSpPr>
            <a:spLocks noGrp="1"/>
          </p:cNvSpPr>
          <p:nvPr>
            <p:ph type="sldNum" sz="quarter" idx="12"/>
          </p:nvPr>
        </p:nvSpPr>
        <p:spPr/>
        <p:txBody>
          <a:bodyPr/>
          <a:lstStyle/>
          <a:p>
            <a:fld id="{5056D9B6-2889-4416-98D9-202F047108FC}" type="slidenum">
              <a:rPr lang="en-GB" smtClean="0"/>
              <a:t>‹#›</a:t>
            </a:fld>
            <a:endParaRPr lang="en-GB"/>
          </a:p>
        </p:txBody>
      </p:sp>
    </p:spTree>
    <p:extLst>
      <p:ext uri="{BB962C8B-B14F-4D97-AF65-F5344CB8AC3E}">
        <p14:creationId xmlns:p14="http://schemas.microsoft.com/office/powerpoint/2010/main" val="4119339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081CD-D7AF-469A-87C1-C408D51D69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630A2DB-E200-4952-98F9-D432A279D2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A937F2-1A32-4B39-8275-2CE9EADE6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46032F-5736-466C-9724-76E612DC94B1}"/>
              </a:ext>
            </a:extLst>
          </p:cNvPr>
          <p:cNvSpPr>
            <a:spLocks noGrp="1"/>
          </p:cNvSpPr>
          <p:nvPr>
            <p:ph type="dt" sz="half" idx="10"/>
          </p:nvPr>
        </p:nvSpPr>
        <p:spPr/>
        <p:txBody>
          <a:bodyPr/>
          <a:lstStyle/>
          <a:p>
            <a:fld id="{832F425F-9112-4A6B-9505-B92DA3EC3D0A}" type="datetimeFigureOut">
              <a:rPr lang="en-GB" smtClean="0"/>
              <a:t>01/10/2021</a:t>
            </a:fld>
            <a:endParaRPr lang="en-GB"/>
          </a:p>
        </p:txBody>
      </p:sp>
      <p:sp>
        <p:nvSpPr>
          <p:cNvPr id="6" name="Footer Placeholder 5">
            <a:extLst>
              <a:ext uri="{FF2B5EF4-FFF2-40B4-BE49-F238E27FC236}">
                <a16:creationId xmlns:a16="http://schemas.microsoft.com/office/drawing/2014/main" id="{BB14E678-D396-4D38-B726-AF1ADE84E0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47F0EF-937A-4D89-8F5B-9061AC193526}"/>
              </a:ext>
            </a:extLst>
          </p:cNvPr>
          <p:cNvSpPr>
            <a:spLocks noGrp="1"/>
          </p:cNvSpPr>
          <p:nvPr>
            <p:ph type="sldNum" sz="quarter" idx="12"/>
          </p:nvPr>
        </p:nvSpPr>
        <p:spPr/>
        <p:txBody>
          <a:bodyPr/>
          <a:lstStyle/>
          <a:p>
            <a:fld id="{5056D9B6-2889-4416-98D9-202F047108FC}" type="slidenum">
              <a:rPr lang="en-GB" smtClean="0"/>
              <a:t>‹#›</a:t>
            </a:fld>
            <a:endParaRPr lang="en-GB"/>
          </a:p>
        </p:txBody>
      </p:sp>
    </p:spTree>
    <p:extLst>
      <p:ext uri="{BB962C8B-B14F-4D97-AF65-F5344CB8AC3E}">
        <p14:creationId xmlns:p14="http://schemas.microsoft.com/office/powerpoint/2010/main" val="695577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EF7F8-48BC-4091-B645-C1723787CC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CFF4E81-B76A-462A-9FB0-BE66BA23A4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AB6D532-C68F-4941-B9EA-5809CA0FD4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3379E3-B378-4631-907D-4F8BB71C5988}"/>
              </a:ext>
            </a:extLst>
          </p:cNvPr>
          <p:cNvSpPr>
            <a:spLocks noGrp="1"/>
          </p:cNvSpPr>
          <p:nvPr>
            <p:ph type="dt" sz="half" idx="10"/>
          </p:nvPr>
        </p:nvSpPr>
        <p:spPr/>
        <p:txBody>
          <a:bodyPr/>
          <a:lstStyle/>
          <a:p>
            <a:fld id="{832F425F-9112-4A6B-9505-B92DA3EC3D0A}" type="datetimeFigureOut">
              <a:rPr lang="en-GB" smtClean="0"/>
              <a:t>01/10/2021</a:t>
            </a:fld>
            <a:endParaRPr lang="en-GB"/>
          </a:p>
        </p:txBody>
      </p:sp>
      <p:sp>
        <p:nvSpPr>
          <p:cNvPr id="6" name="Footer Placeholder 5">
            <a:extLst>
              <a:ext uri="{FF2B5EF4-FFF2-40B4-BE49-F238E27FC236}">
                <a16:creationId xmlns:a16="http://schemas.microsoft.com/office/drawing/2014/main" id="{8849314B-1DBE-4DC6-874A-7D3FB659BC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DB2343-3D7E-43CB-A560-034078499622}"/>
              </a:ext>
            </a:extLst>
          </p:cNvPr>
          <p:cNvSpPr>
            <a:spLocks noGrp="1"/>
          </p:cNvSpPr>
          <p:nvPr>
            <p:ph type="sldNum" sz="quarter" idx="12"/>
          </p:nvPr>
        </p:nvSpPr>
        <p:spPr/>
        <p:txBody>
          <a:bodyPr/>
          <a:lstStyle/>
          <a:p>
            <a:fld id="{5056D9B6-2889-4416-98D9-202F047108FC}" type="slidenum">
              <a:rPr lang="en-GB" smtClean="0"/>
              <a:t>‹#›</a:t>
            </a:fld>
            <a:endParaRPr lang="en-GB"/>
          </a:p>
        </p:txBody>
      </p:sp>
    </p:spTree>
    <p:extLst>
      <p:ext uri="{BB962C8B-B14F-4D97-AF65-F5344CB8AC3E}">
        <p14:creationId xmlns:p14="http://schemas.microsoft.com/office/powerpoint/2010/main" val="4031293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8A217-F007-4551-9E9C-DA85C0FFE4D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8C0727-97C0-4D30-A855-8F33AC6E1D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475D4E-9514-4432-A3B6-614D16627EA6}"/>
              </a:ext>
            </a:extLst>
          </p:cNvPr>
          <p:cNvSpPr>
            <a:spLocks noGrp="1"/>
          </p:cNvSpPr>
          <p:nvPr>
            <p:ph type="dt" sz="half" idx="10"/>
          </p:nvPr>
        </p:nvSpPr>
        <p:spPr/>
        <p:txBody>
          <a:bodyPr/>
          <a:lstStyle/>
          <a:p>
            <a:fld id="{832F425F-9112-4A6B-9505-B92DA3EC3D0A}" type="datetimeFigureOut">
              <a:rPr lang="en-GB" smtClean="0"/>
              <a:t>01/10/2021</a:t>
            </a:fld>
            <a:endParaRPr lang="en-GB"/>
          </a:p>
        </p:txBody>
      </p:sp>
      <p:sp>
        <p:nvSpPr>
          <p:cNvPr id="5" name="Footer Placeholder 4">
            <a:extLst>
              <a:ext uri="{FF2B5EF4-FFF2-40B4-BE49-F238E27FC236}">
                <a16:creationId xmlns:a16="http://schemas.microsoft.com/office/drawing/2014/main" id="{69F941DA-17B6-4A74-9491-A4C97E9AF3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406C3A-E642-4918-992E-63DD80DB74B1}"/>
              </a:ext>
            </a:extLst>
          </p:cNvPr>
          <p:cNvSpPr>
            <a:spLocks noGrp="1"/>
          </p:cNvSpPr>
          <p:nvPr>
            <p:ph type="sldNum" sz="quarter" idx="12"/>
          </p:nvPr>
        </p:nvSpPr>
        <p:spPr/>
        <p:txBody>
          <a:bodyPr/>
          <a:lstStyle/>
          <a:p>
            <a:fld id="{5056D9B6-2889-4416-98D9-202F047108FC}" type="slidenum">
              <a:rPr lang="en-GB" smtClean="0"/>
              <a:t>‹#›</a:t>
            </a:fld>
            <a:endParaRPr lang="en-GB"/>
          </a:p>
        </p:txBody>
      </p:sp>
    </p:spTree>
    <p:extLst>
      <p:ext uri="{BB962C8B-B14F-4D97-AF65-F5344CB8AC3E}">
        <p14:creationId xmlns:p14="http://schemas.microsoft.com/office/powerpoint/2010/main" val="1366449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B230A3-8409-4263-B0C7-463F050C68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D623B2E-F021-4D81-8770-29F4275DEF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D44406-2965-489B-A1E6-B7D6B818CD14}"/>
              </a:ext>
            </a:extLst>
          </p:cNvPr>
          <p:cNvSpPr>
            <a:spLocks noGrp="1"/>
          </p:cNvSpPr>
          <p:nvPr>
            <p:ph type="dt" sz="half" idx="10"/>
          </p:nvPr>
        </p:nvSpPr>
        <p:spPr/>
        <p:txBody>
          <a:bodyPr/>
          <a:lstStyle/>
          <a:p>
            <a:fld id="{832F425F-9112-4A6B-9505-B92DA3EC3D0A}" type="datetimeFigureOut">
              <a:rPr lang="en-GB" smtClean="0"/>
              <a:t>01/10/2021</a:t>
            </a:fld>
            <a:endParaRPr lang="en-GB"/>
          </a:p>
        </p:txBody>
      </p:sp>
      <p:sp>
        <p:nvSpPr>
          <p:cNvPr id="5" name="Footer Placeholder 4">
            <a:extLst>
              <a:ext uri="{FF2B5EF4-FFF2-40B4-BE49-F238E27FC236}">
                <a16:creationId xmlns:a16="http://schemas.microsoft.com/office/drawing/2014/main" id="{BEC9EBD6-65DC-4A56-A20E-1DD99AE26F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76A2E2-F12B-4282-8830-57E4376681E5}"/>
              </a:ext>
            </a:extLst>
          </p:cNvPr>
          <p:cNvSpPr>
            <a:spLocks noGrp="1"/>
          </p:cNvSpPr>
          <p:nvPr>
            <p:ph type="sldNum" sz="quarter" idx="12"/>
          </p:nvPr>
        </p:nvSpPr>
        <p:spPr/>
        <p:txBody>
          <a:bodyPr/>
          <a:lstStyle/>
          <a:p>
            <a:fld id="{5056D9B6-2889-4416-98D9-202F047108FC}" type="slidenum">
              <a:rPr lang="en-GB" smtClean="0"/>
              <a:t>‹#›</a:t>
            </a:fld>
            <a:endParaRPr lang="en-GB"/>
          </a:p>
        </p:txBody>
      </p:sp>
    </p:spTree>
    <p:extLst>
      <p:ext uri="{BB962C8B-B14F-4D97-AF65-F5344CB8AC3E}">
        <p14:creationId xmlns:p14="http://schemas.microsoft.com/office/powerpoint/2010/main" val="423084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A32E68-D8E5-4316-ABBA-1A6FB608C1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65706D-8C2C-42A2-AF2F-07EC44F00B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7F2B7C-F936-43FF-B9C6-3AAC6884AF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2F425F-9112-4A6B-9505-B92DA3EC3D0A}" type="datetimeFigureOut">
              <a:rPr lang="en-GB" smtClean="0"/>
              <a:t>01/10/2021</a:t>
            </a:fld>
            <a:endParaRPr lang="en-GB"/>
          </a:p>
        </p:txBody>
      </p:sp>
      <p:sp>
        <p:nvSpPr>
          <p:cNvPr id="5" name="Footer Placeholder 4">
            <a:extLst>
              <a:ext uri="{FF2B5EF4-FFF2-40B4-BE49-F238E27FC236}">
                <a16:creationId xmlns:a16="http://schemas.microsoft.com/office/drawing/2014/main" id="{AA08DE94-6F60-4F34-9964-9EF4834E20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FD89F94-6FE4-4769-98C9-B1F353D0DB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56D9B6-2889-4416-98D9-202F047108FC}" type="slidenum">
              <a:rPr lang="en-GB" smtClean="0"/>
              <a:t>‹#›</a:t>
            </a:fld>
            <a:endParaRPr lang="en-GB"/>
          </a:p>
        </p:txBody>
      </p:sp>
    </p:spTree>
    <p:extLst>
      <p:ext uri="{BB962C8B-B14F-4D97-AF65-F5344CB8AC3E}">
        <p14:creationId xmlns:p14="http://schemas.microsoft.com/office/powerpoint/2010/main" val="3549703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image" Target="../media/image23.jfif"/><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f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fif"/></Relationships>
</file>

<file path=ppt/slides/_rels/slide1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41.jpg"/></Relationships>
</file>

<file path=ppt/slides/_rels/slide1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fif"/><Relationship Id="rId4" Type="http://schemas.openxmlformats.org/officeDocument/2006/relationships/image" Target="../media/image4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f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4C649-8E2B-48AB-86BB-0FA9D3B579D3}"/>
              </a:ext>
            </a:extLst>
          </p:cNvPr>
          <p:cNvSpPr>
            <a:spLocks noGrp="1"/>
          </p:cNvSpPr>
          <p:nvPr>
            <p:ph type="ctrTitle"/>
          </p:nvPr>
        </p:nvSpPr>
        <p:spPr>
          <a:xfrm>
            <a:off x="0" y="625559"/>
            <a:ext cx="12192000" cy="784726"/>
          </a:xfrm>
        </p:spPr>
        <p:txBody>
          <a:bodyPr>
            <a:normAutofit/>
          </a:bodyPr>
          <a:lstStyle/>
          <a:p>
            <a:r>
              <a:rPr lang="en-150" sz="4800"/>
              <a:t>Joyce &amp; Synge: The Exile and the Tramp</a:t>
            </a:r>
            <a:endParaRPr lang="en-GB" sz="4800"/>
          </a:p>
        </p:txBody>
      </p:sp>
      <p:sp>
        <p:nvSpPr>
          <p:cNvPr id="3" name="Subtitle 2">
            <a:extLst>
              <a:ext uri="{FF2B5EF4-FFF2-40B4-BE49-F238E27FC236}">
                <a16:creationId xmlns:a16="http://schemas.microsoft.com/office/drawing/2014/main" id="{4A59AE4F-DB12-4E1A-BCFB-05E1844AC6EE}"/>
              </a:ext>
            </a:extLst>
          </p:cNvPr>
          <p:cNvSpPr>
            <a:spLocks noGrp="1"/>
          </p:cNvSpPr>
          <p:nvPr>
            <p:ph type="subTitle" idx="1"/>
          </p:nvPr>
        </p:nvSpPr>
        <p:spPr>
          <a:xfrm>
            <a:off x="0" y="1686569"/>
            <a:ext cx="12192000" cy="1188983"/>
          </a:xfrm>
        </p:spPr>
        <p:txBody>
          <a:bodyPr>
            <a:noAutofit/>
          </a:bodyPr>
          <a:lstStyle/>
          <a:p>
            <a:pPr>
              <a:lnSpc>
                <a:spcPct val="160000"/>
              </a:lnSpc>
            </a:pPr>
            <a:r>
              <a:rPr lang="en-150"/>
              <a:t>A Keynote Lecture at ABEI: A Hundred Years of Independence</a:t>
            </a:r>
            <a:br>
              <a:rPr lang="en-150"/>
            </a:br>
            <a:r>
              <a:rPr lang="en-150" sz="2000"/>
              <a:t>28 September 2021</a:t>
            </a:r>
            <a:endParaRPr lang="en-GB"/>
          </a:p>
        </p:txBody>
      </p:sp>
      <p:sp>
        <p:nvSpPr>
          <p:cNvPr id="4" name="Subtitle 2">
            <a:extLst>
              <a:ext uri="{FF2B5EF4-FFF2-40B4-BE49-F238E27FC236}">
                <a16:creationId xmlns:a16="http://schemas.microsoft.com/office/drawing/2014/main" id="{232BAA85-6E5D-4863-A18A-E9CA82C6BBF5}"/>
              </a:ext>
            </a:extLst>
          </p:cNvPr>
          <p:cNvSpPr txBox="1">
            <a:spLocks/>
          </p:cNvSpPr>
          <p:nvPr/>
        </p:nvSpPr>
        <p:spPr>
          <a:xfrm>
            <a:off x="0" y="5364028"/>
            <a:ext cx="12192000" cy="9098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60000"/>
              </a:lnSpc>
            </a:pPr>
            <a:r>
              <a:rPr lang="en-150" sz="1600"/>
              <a:t>Bruce Stewart </a:t>
            </a:r>
            <a:br>
              <a:rPr lang="en-150" sz="1600"/>
            </a:br>
            <a:r>
              <a:rPr lang="en-150" sz="1600"/>
              <a:t>UFRN / UU (emeritus)</a:t>
            </a:r>
            <a:br>
              <a:rPr lang="en-150" sz="1600"/>
            </a:br>
            <a:endParaRPr lang="en-GB" sz="1600"/>
          </a:p>
        </p:txBody>
      </p:sp>
      <p:sp>
        <p:nvSpPr>
          <p:cNvPr id="5" name="TextBox 4">
            <a:extLst>
              <a:ext uri="{FF2B5EF4-FFF2-40B4-BE49-F238E27FC236}">
                <a16:creationId xmlns:a16="http://schemas.microsoft.com/office/drawing/2014/main" id="{154C1F36-8BBB-4DF4-9C47-09A366FDE4E1}"/>
              </a:ext>
            </a:extLst>
          </p:cNvPr>
          <p:cNvSpPr txBox="1"/>
          <p:nvPr/>
        </p:nvSpPr>
        <p:spPr>
          <a:xfrm>
            <a:off x="1235242" y="3188370"/>
            <a:ext cx="9721515" cy="1733744"/>
          </a:xfrm>
          <a:prstGeom prst="rect">
            <a:avLst/>
          </a:prstGeom>
          <a:noFill/>
        </p:spPr>
        <p:txBody>
          <a:bodyPr wrap="square" rtlCol="0">
            <a:spAutoFit/>
          </a:bodyPr>
          <a:lstStyle/>
          <a:p>
            <a:pPr marL="914400" marR="182880" algn="just">
              <a:lnSpc>
                <a:spcPct val="107000"/>
              </a:lnSpc>
              <a:spcBef>
                <a:spcPts val="600"/>
              </a:spcBef>
              <a:spcAft>
                <a:spcPts val="800"/>
              </a:spcAft>
            </a:pPr>
            <a:r>
              <a:rPr lang="en-150" sz="1800">
                <a:effectLst/>
                <a:latin typeface="Times New Roman" panose="02020603050405020304" pitchFamily="18" charset="0"/>
                <a:ea typeface="Times New Roman" panose="02020603050405020304" pitchFamily="18" charset="0"/>
              </a:rPr>
              <a:t>‘Synge is a storm centre: but I have done nothing.’ (Joyce to Stanislaus Joyce, letter of 16 Feb. 1907, in </a:t>
            </a:r>
            <a:r>
              <a:rPr lang="en-150" sz="1800" i="1">
                <a:effectLst/>
                <a:latin typeface="Times New Roman" panose="02020603050405020304" pitchFamily="18" charset="0"/>
                <a:ea typeface="Times New Roman" panose="02020603050405020304" pitchFamily="18" charset="0"/>
              </a:rPr>
              <a:t>Selected Letters</a:t>
            </a:r>
            <a:r>
              <a:rPr lang="en-150" sz="1800">
                <a:effectLst/>
                <a:latin typeface="Times New Roman" panose="02020603050405020304" pitchFamily="18" charset="0"/>
                <a:ea typeface="Times New Roman" panose="02020603050405020304" pitchFamily="18" charset="0"/>
              </a:rPr>
              <a:t>, ed. Richard Ellmann, London: Faber &amp; Faber 1975, p.150.)</a:t>
            </a:r>
            <a:endParaRPr lang="en-GB" sz="1800">
              <a:effectLst/>
              <a:latin typeface="Times New Roman" panose="02020603050405020304" pitchFamily="18" charset="0"/>
              <a:ea typeface="Times New Roman" panose="02020603050405020304" pitchFamily="18" charset="0"/>
            </a:endParaRPr>
          </a:p>
          <a:p>
            <a:pPr marL="914400" marR="182880" algn="just">
              <a:lnSpc>
                <a:spcPct val="107000"/>
              </a:lnSpc>
              <a:spcBef>
                <a:spcPts val="600"/>
              </a:spcBef>
              <a:spcAft>
                <a:spcPts val="800"/>
              </a:spcAft>
            </a:pPr>
            <a:r>
              <a:rPr lang="en-150" sz="1800">
                <a:effectLst/>
                <a:latin typeface="Times New Roman" panose="02020603050405020304" pitchFamily="18" charset="0"/>
                <a:ea typeface="Times New Roman" panose="02020603050405020304" pitchFamily="18" charset="0"/>
              </a:rPr>
              <a:t>‘</a:t>
            </a:r>
            <a:r>
              <a:rPr lang="en-GB" sz="1800">
                <a:effectLst/>
                <a:latin typeface="Times New Roman" panose="02020603050405020304" pitchFamily="18" charset="0"/>
                <a:ea typeface="Times New Roman" panose="02020603050405020304" pitchFamily="18" charset="0"/>
              </a:rPr>
              <a:t>The tramper Synge is looking for you, he said, to murder you. He heard you pissed on his halldoor in Glasthule. He’s out in pampooties to murder you.</a:t>
            </a:r>
            <a:r>
              <a:rPr lang="en-150" sz="1800">
                <a:effectLst/>
                <a:latin typeface="Times New Roman" panose="02020603050405020304" pitchFamily="18" charset="0"/>
                <a:ea typeface="Times New Roman" panose="02020603050405020304" pitchFamily="18" charset="0"/>
              </a:rPr>
              <a:t>’ (Buck Mulligan to Stephen, in </a:t>
            </a:r>
            <a:r>
              <a:rPr lang="en-GB" sz="1800" i="1">
                <a:effectLst/>
                <a:latin typeface="Times New Roman" panose="02020603050405020304" pitchFamily="18" charset="0"/>
                <a:ea typeface="Times New Roman" panose="02020603050405020304" pitchFamily="18" charset="0"/>
              </a:rPr>
              <a:t>Ulysses</a:t>
            </a:r>
            <a:r>
              <a:rPr lang="en-150" sz="1800">
                <a:effectLst/>
                <a:latin typeface="Times New Roman" panose="02020603050405020304" pitchFamily="18" charset="0"/>
                <a:ea typeface="Times New Roman" panose="02020603050405020304" pitchFamily="18" charset="0"/>
              </a:rPr>
              <a:t>, </a:t>
            </a:r>
            <a:r>
              <a:rPr lang="en-GB" sz="1800">
                <a:effectLst/>
                <a:latin typeface="Times New Roman" panose="02020603050405020304" pitchFamily="18" charset="0"/>
                <a:ea typeface="Times New Roman" panose="02020603050405020304" pitchFamily="18" charset="0"/>
              </a:rPr>
              <a:t>1922</a:t>
            </a:r>
            <a:r>
              <a:rPr lang="en-150" sz="1800">
                <a:effectLst/>
                <a:latin typeface="Times New Roman" panose="02020603050405020304" pitchFamily="18" charset="0"/>
                <a:ea typeface="Times New Roman" panose="02020603050405020304" pitchFamily="18" charset="0"/>
              </a:rPr>
              <a:t>.)</a:t>
            </a:r>
            <a:endParaRPr lang="en-GB" sz="1800">
              <a:effectLst/>
              <a:latin typeface="Times New Roman" panose="02020603050405020304" pitchFamily="18" charset="0"/>
              <a:ea typeface="Times New Roman" panose="02020603050405020304" pitchFamily="18" charset="0"/>
            </a:endParaRPr>
          </a:p>
        </p:txBody>
      </p:sp>
      <p:pic>
        <p:nvPicPr>
          <p:cNvPr id="9" name="Picture 8" descr="A person with a dog's face&#10;&#10;Description automatically generated with low confidence">
            <a:extLst>
              <a:ext uri="{FF2B5EF4-FFF2-40B4-BE49-F238E27FC236}">
                <a16:creationId xmlns:a16="http://schemas.microsoft.com/office/drawing/2014/main" id="{036448B2-0BF7-466F-A81B-6F5BB42BF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431" y="5104688"/>
            <a:ext cx="1094037" cy="1428483"/>
          </a:xfrm>
          <a:prstGeom prst="rect">
            <a:avLst/>
          </a:prstGeom>
        </p:spPr>
      </p:pic>
      <p:pic>
        <p:nvPicPr>
          <p:cNvPr id="11" name="Picture 10" descr="A picture containing text, mammal, staring&#10;&#10;Description automatically generated">
            <a:extLst>
              <a:ext uri="{FF2B5EF4-FFF2-40B4-BE49-F238E27FC236}">
                <a16:creationId xmlns:a16="http://schemas.microsoft.com/office/drawing/2014/main" id="{25D79DE2-0B79-4F37-85BE-0C044DF79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2393" y="5164954"/>
            <a:ext cx="1021024" cy="1368217"/>
          </a:xfrm>
          <a:prstGeom prst="rect">
            <a:avLst/>
          </a:prstGeom>
        </p:spPr>
      </p:pic>
    </p:spTree>
    <p:extLst>
      <p:ext uri="{BB962C8B-B14F-4D97-AF65-F5344CB8AC3E}">
        <p14:creationId xmlns:p14="http://schemas.microsoft.com/office/powerpoint/2010/main" val="1253730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and person kissing on a beach&#10;&#10;Description automatically generated with medium confidence">
            <a:extLst>
              <a:ext uri="{FF2B5EF4-FFF2-40B4-BE49-F238E27FC236}">
                <a16:creationId xmlns:a16="http://schemas.microsoft.com/office/drawing/2014/main" id="{AE96EFAF-4DCA-41BE-8AEF-2F095D1621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1440" y="690494"/>
            <a:ext cx="2428348" cy="3182717"/>
          </a:xfrm>
          <a:prstGeom prst="rect">
            <a:avLst/>
          </a:prstGeom>
        </p:spPr>
      </p:pic>
      <p:pic>
        <p:nvPicPr>
          <p:cNvPr id="9" name="Picture 8" descr="A person in a suit&#10;&#10;Description automatically generated with low confidence">
            <a:extLst>
              <a:ext uri="{FF2B5EF4-FFF2-40B4-BE49-F238E27FC236}">
                <a16:creationId xmlns:a16="http://schemas.microsoft.com/office/drawing/2014/main" id="{7E9574B9-043B-4B62-827F-52D0E1B07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212" y="795680"/>
            <a:ext cx="2622073" cy="3087279"/>
          </a:xfrm>
          <a:prstGeom prst="rect">
            <a:avLst/>
          </a:prstGeom>
        </p:spPr>
      </p:pic>
      <p:pic>
        <p:nvPicPr>
          <p:cNvPr id="11" name="Picture 10" descr="A house with a grass yard&#10;&#10;Description automatically generated with low confidence">
            <a:extLst>
              <a:ext uri="{FF2B5EF4-FFF2-40B4-BE49-F238E27FC236}">
                <a16:creationId xmlns:a16="http://schemas.microsoft.com/office/drawing/2014/main" id="{6E399440-5156-4F12-8F2C-B769E16545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0809" y="2677321"/>
            <a:ext cx="2100090" cy="1205638"/>
          </a:xfrm>
          <a:prstGeom prst="rect">
            <a:avLst/>
          </a:prstGeom>
        </p:spPr>
      </p:pic>
      <p:pic>
        <p:nvPicPr>
          <p:cNvPr id="19" name="Picture 18" descr="Text, letter&#10;&#10;Description automatically generated">
            <a:extLst>
              <a:ext uri="{FF2B5EF4-FFF2-40B4-BE49-F238E27FC236}">
                <a16:creationId xmlns:a16="http://schemas.microsoft.com/office/drawing/2014/main" id="{B251A2FA-892C-4361-80A9-7C5B43A903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4423" y="790083"/>
            <a:ext cx="2622073" cy="3098472"/>
          </a:xfrm>
          <a:prstGeom prst="rect">
            <a:avLst/>
          </a:prstGeom>
        </p:spPr>
      </p:pic>
      <p:pic>
        <p:nvPicPr>
          <p:cNvPr id="21" name="Picture 20" descr="A picture containing text&#10;&#10;Description automatically generated">
            <a:extLst>
              <a:ext uri="{FF2B5EF4-FFF2-40B4-BE49-F238E27FC236}">
                <a16:creationId xmlns:a16="http://schemas.microsoft.com/office/drawing/2014/main" id="{F40340D0-A534-49D4-A801-27051BF4D6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91429" y="799658"/>
            <a:ext cx="1659382" cy="1568913"/>
          </a:xfrm>
          <a:prstGeom prst="rect">
            <a:avLst/>
          </a:prstGeom>
        </p:spPr>
      </p:pic>
      <p:sp>
        <p:nvSpPr>
          <p:cNvPr id="22" name="TextBox 21">
            <a:extLst>
              <a:ext uri="{FF2B5EF4-FFF2-40B4-BE49-F238E27FC236}">
                <a16:creationId xmlns:a16="http://schemas.microsoft.com/office/drawing/2014/main" id="{38A29996-BA2B-4DB6-9D5E-997ABCA64F00}"/>
              </a:ext>
            </a:extLst>
          </p:cNvPr>
          <p:cNvSpPr txBox="1"/>
          <p:nvPr/>
        </p:nvSpPr>
        <p:spPr>
          <a:xfrm>
            <a:off x="7740151" y="1057733"/>
            <a:ext cx="1525070" cy="1015663"/>
          </a:xfrm>
          <a:prstGeom prst="rect">
            <a:avLst/>
          </a:prstGeom>
          <a:noFill/>
        </p:spPr>
        <p:txBody>
          <a:bodyPr wrap="square" rtlCol="0">
            <a:spAutoFit/>
          </a:bodyPr>
          <a:lstStyle/>
          <a:p>
            <a:r>
              <a:rPr lang="en-150" sz="1200"/>
              <a:t>Synge’s </a:t>
            </a:r>
            <a:r>
              <a:rPr lang="en-150" sz="1200" i="1"/>
              <a:t>Aran Islands </a:t>
            </a:r>
            <a:r>
              <a:rPr lang="en-150" sz="1200"/>
              <a:t>(1907 based on his time there – where he also took photos with a Kilto camera.</a:t>
            </a:r>
            <a:endParaRPr lang="en-GB" sz="1600"/>
          </a:p>
        </p:txBody>
      </p:sp>
      <p:pic>
        <p:nvPicPr>
          <p:cNvPr id="24" name="Picture 23" descr="A picture containing camera, case&#10;&#10;Description automatically generated">
            <a:extLst>
              <a:ext uri="{FF2B5EF4-FFF2-40B4-BE49-F238E27FC236}">
                <a16:creationId xmlns:a16="http://schemas.microsoft.com/office/drawing/2014/main" id="{160CEC48-C457-4695-8298-4EB718B302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32171" y="2782854"/>
            <a:ext cx="1033050" cy="888423"/>
          </a:xfrm>
          <a:prstGeom prst="rect">
            <a:avLst/>
          </a:prstGeom>
        </p:spPr>
      </p:pic>
      <p:sp>
        <p:nvSpPr>
          <p:cNvPr id="2" name="TextBox 1">
            <a:extLst>
              <a:ext uri="{FF2B5EF4-FFF2-40B4-BE49-F238E27FC236}">
                <a16:creationId xmlns:a16="http://schemas.microsoft.com/office/drawing/2014/main" id="{3807CA5F-C2F2-40BE-AF20-35CF5D711B34}"/>
              </a:ext>
            </a:extLst>
          </p:cNvPr>
          <p:cNvSpPr txBox="1"/>
          <p:nvPr/>
        </p:nvSpPr>
        <p:spPr>
          <a:xfrm>
            <a:off x="640578" y="4075146"/>
            <a:ext cx="10910843" cy="2274854"/>
          </a:xfrm>
          <a:prstGeom prst="rect">
            <a:avLst/>
          </a:prstGeom>
          <a:noFill/>
        </p:spPr>
        <p:txBody>
          <a:bodyPr wrap="square" rtlCol="0">
            <a:spAutoFit/>
          </a:bodyPr>
          <a:lstStyle/>
          <a:p>
            <a:pPr>
              <a:lnSpc>
                <a:spcPct val="108000"/>
              </a:lnSpc>
            </a:pPr>
            <a:r>
              <a:rPr lang="en-GB" sz="1200" b="1" i="0">
                <a:solidFill>
                  <a:srgbClr val="000000"/>
                </a:solidFill>
                <a:effectLst/>
                <a:latin typeface="Verdana" panose="020B0604030504040204" pitchFamily="34" charset="0"/>
              </a:rPr>
              <a:t>W. B. Yeats</a:t>
            </a:r>
            <a:r>
              <a:rPr lang="en-GB" sz="1200" b="0" i="0">
                <a:solidFill>
                  <a:srgbClr val="000000"/>
                </a:solidFill>
                <a:effectLst/>
                <a:latin typeface="Verdana" panose="020B0604030504040204" pitchFamily="34" charset="0"/>
              </a:rPr>
              <a:t> ( </a:t>
            </a:r>
            <a:r>
              <a:rPr lang="en-GB" sz="1200" b="0" i="1">
                <a:solidFill>
                  <a:srgbClr val="000000"/>
                </a:solidFill>
                <a:effectLst/>
                <a:latin typeface="Verdana" panose="020B0604030504040204" pitchFamily="34" charset="0"/>
              </a:rPr>
              <a:t>‘</a:t>
            </a:r>
            <a:r>
              <a:rPr lang="en-GB" sz="1200" b="0" i="0">
                <a:solidFill>
                  <a:srgbClr val="000000"/>
                </a:solidFill>
                <a:effectLst/>
                <a:latin typeface="Verdana" panose="020B0604030504040204" pitchFamily="34" charset="0"/>
              </a:rPr>
              <a:t>Bounty of Sweden’), ‘I had met John Synge in Paris in 1896. Somebody had said, “There is an Irishman living on the top floor of your hotel; I will introduce you.’ I was very poor, but he was much poorer. </a:t>
            </a:r>
            <a:r>
              <a:rPr lang="en-GB" sz="1200" b="0" i="0">
                <a:solidFill>
                  <a:schemeClr val="accent1"/>
                </a:solidFill>
                <a:effectLst/>
                <a:latin typeface="Verdana" panose="020B0604030504040204" pitchFamily="34" charset="0"/>
              </a:rPr>
              <a:t>He belonged to a very old Irish family and, though a simple courteous man, remembered it and was haughty and lonely with just enough to keep him from starvation </a:t>
            </a:r>
            <a:r>
              <a:rPr lang="en-150" sz="1200" b="0" i="0">
                <a:solidFill>
                  <a:srgbClr val="000000"/>
                </a:solidFill>
                <a:effectLst/>
                <a:latin typeface="Verdana" panose="020B0604030504040204" pitchFamily="34" charset="0"/>
              </a:rPr>
              <a:t>[...] </a:t>
            </a:r>
            <a:r>
              <a:rPr lang="en-GB" sz="1200" b="0" i="0">
                <a:solidFill>
                  <a:srgbClr val="000000"/>
                </a:solidFill>
                <a:effectLst/>
                <a:latin typeface="Verdana" panose="020B0604030504040204" pitchFamily="34" charset="0"/>
              </a:rPr>
              <a:t>he had wandered about Europe, travelling third-class or upon foot, playing his fiddle to poor men on the road or in their cottages. </a:t>
            </a:r>
            <a:r>
              <a:rPr lang="en-GB" sz="1200" b="0" i="0">
                <a:solidFill>
                  <a:schemeClr val="accent1"/>
                </a:solidFill>
                <a:effectLst/>
                <a:latin typeface="Verdana" panose="020B0604030504040204" pitchFamily="34" charset="0"/>
              </a:rPr>
              <a:t>He was the man that we needed, because he was the only man I have ever known incapable of a political thought or a humanitarian purpose</a:t>
            </a:r>
            <a:r>
              <a:rPr lang="en-GB" sz="1200" b="0" i="0">
                <a:solidFill>
                  <a:srgbClr val="000000"/>
                </a:solidFill>
                <a:effectLst/>
                <a:latin typeface="Verdana" panose="020B0604030504040204" pitchFamily="34" charset="0"/>
              </a:rPr>
              <a:t>. He could walk the roads all day with some poor man without any desire to do him good or for any reason except that he liked him. </a:t>
            </a:r>
            <a:r>
              <a:rPr lang="en-150" sz="1200" b="0" i="0">
                <a:solidFill>
                  <a:srgbClr val="000000"/>
                </a:solidFill>
                <a:effectLst/>
                <a:latin typeface="Verdana" panose="020B0604030504040204" pitchFamily="34" charset="0"/>
              </a:rPr>
              <a:t>[...] </a:t>
            </a:r>
            <a:r>
              <a:rPr lang="en-GB" sz="1200" b="0" i="0">
                <a:solidFill>
                  <a:srgbClr val="000000"/>
                </a:solidFill>
                <a:effectLst/>
                <a:latin typeface="Verdana" panose="020B0604030504040204" pitchFamily="34" charset="0"/>
              </a:rPr>
              <a:t>I did not, however, see what was to come when </a:t>
            </a:r>
            <a:r>
              <a:rPr lang="en-GB" sz="1200" b="0" i="0">
                <a:solidFill>
                  <a:schemeClr val="accent1"/>
                </a:solidFill>
                <a:effectLst/>
                <a:latin typeface="Verdana" panose="020B0604030504040204" pitchFamily="34" charset="0"/>
              </a:rPr>
              <a:t>I advised John Synge to [567] go to a wild island off the Galway coast and study its life because that life “had never been expressed in literature”</a:t>
            </a:r>
            <a:r>
              <a:rPr lang="en-GB" sz="1200" b="0" i="0">
                <a:solidFill>
                  <a:srgbClr val="000000"/>
                </a:solidFill>
                <a:effectLst/>
                <a:latin typeface="Verdana" panose="020B0604030504040204" pitchFamily="34" charset="0"/>
              </a:rPr>
              <a:t>. He had learned Gaelic at College and I told him that, as I would have told it to any young man who had learned Gaelic and wanted to write. When he found that wild island he became happy for the first time, escaping, as he said “from the nullity of the rich and the squalor of the poor”. He had bad health, he could not stand the island hardship long, but he would go to and fro between there and Dublin.’ (</a:t>
            </a:r>
            <a:r>
              <a:rPr lang="en-GB" sz="1200" b="0" i="1">
                <a:solidFill>
                  <a:srgbClr val="000000"/>
                </a:solidFill>
                <a:effectLst/>
                <a:latin typeface="Verdana" panose="020B0604030504040204" pitchFamily="34" charset="0"/>
              </a:rPr>
              <a:t>Autobiographies</a:t>
            </a:r>
            <a:r>
              <a:rPr lang="en-GB" sz="1200" b="0" i="0">
                <a:solidFill>
                  <a:srgbClr val="000000"/>
                </a:solidFill>
                <a:effectLst/>
                <a:latin typeface="Verdana" panose="020B0604030504040204" pitchFamily="34" charset="0"/>
              </a:rPr>
              <a:t>, pp.567-78.)</a:t>
            </a:r>
            <a:endParaRPr lang="en-GB" sz="1200"/>
          </a:p>
        </p:txBody>
      </p:sp>
      <p:sp>
        <p:nvSpPr>
          <p:cNvPr id="3" name="TextBox 2">
            <a:extLst>
              <a:ext uri="{FF2B5EF4-FFF2-40B4-BE49-F238E27FC236}">
                <a16:creationId xmlns:a16="http://schemas.microsoft.com/office/drawing/2014/main" id="{5322D943-15F5-46FA-AF4F-DE4ADC82C4CA}"/>
              </a:ext>
            </a:extLst>
          </p:cNvPr>
          <p:cNvSpPr txBox="1"/>
          <p:nvPr/>
        </p:nvSpPr>
        <p:spPr>
          <a:xfrm>
            <a:off x="344905" y="213430"/>
            <a:ext cx="4989095" cy="369332"/>
          </a:xfrm>
          <a:prstGeom prst="rect">
            <a:avLst/>
          </a:prstGeom>
          <a:noFill/>
        </p:spPr>
        <p:txBody>
          <a:bodyPr wrap="square" rtlCol="0">
            <a:spAutoFit/>
          </a:bodyPr>
          <a:lstStyle/>
          <a:p>
            <a:r>
              <a:rPr lang="en-150"/>
              <a:t>The journey westward</a:t>
            </a:r>
            <a:endParaRPr lang="en-GB"/>
          </a:p>
        </p:txBody>
      </p:sp>
    </p:spTree>
    <p:extLst>
      <p:ext uri="{BB962C8B-B14F-4D97-AF65-F5344CB8AC3E}">
        <p14:creationId xmlns:p14="http://schemas.microsoft.com/office/powerpoint/2010/main" val="1814946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old, vintage&#10;&#10;Description automatically generated">
            <a:extLst>
              <a:ext uri="{FF2B5EF4-FFF2-40B4-BE49-F238E27FC236}">
                <a16:creationId xmlns:a16="http://schemas.microsoft.com/office/drawing/2014/main" id="{B942A78E-45CF-4A9E-9D4B-2D57DD25F5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151" y="198457"/>
            <a:ext cx="3556000" cy="2854502"/>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AD02B716-5CCE-4427-A0BC-0EACEE866C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9699" y="3415723"/>
            <a:ext cx="2727646" cy="3286125"/>
          </a:xfrm>
          <a:prstGeom prst="rect">
            <a:avLst/>
          </a:prstGeom>
        </p:spPr>
      </p:pic>
      <p:sp>
        <p:nvSpPr>
          <p:cNvPr id="6" name="TextBox 5">
            <a:extLst>
              <a:ext uri="{FF2B5EF4-FFF2-40B4-BE49-F238E27FC236}">
                <a16:creationId xmlns:a16="http://schemas.microsoft.com/office/drawing/2014/main" id="{A263F5DA-E1FE-4BD8-A2EC-0BFB6370666B}"/>
              </a:ext>
            </a:extLst>
          </p:cNvPr>
          <p:cNvSpPr txBox="1"/>
          <p:nvPr/>
        </p:nvSpPr>
        <p:spPr>
          <a:xfrm>
            <a:off x="3786425" y="510469"/>
            <a:ext cx="7943028" cy="2631490"/>
          </a:xfrm>
          <a:prstGeom prst="rect">
            <a:avLst/>
          </a:prstGeom>
          <a:noFill/>
        </p:spPr>
        <p:txBody>
          <a:bodyPr wrap="square" rtlCol="0">
            <a:spAutoFit/>
          </a:bodyPr>
          <a:lstStyle/>
          <a:p>
            <a:r>
              <a:rPr lang="en-GB" sz="1100" b="0" i="0" u="sng">
                <a:solidFill>
                  <a:srgbClr val="000000"/>
                </a:solidFill>
                <a:effectLst/>
                <a:latin typeface="Verdana" panose="020B0604030504040204" pitchFamily="34" charset="0"/>
              </a:rPr>
              <a:t>NORA</a:t>
            </a:r>
            <a:r>
              <a:rPr lang="en-GB" sz="1100" b="0" i="0">
                <a:solidFill>
                  <a:srgbClr val="000000"/>
                </a:solidFill>
                <a:effectLst/>
                <a:latin typeface="Verdana" panose="020B0604030504040204" pitchFamily="34" charset="0"/>
              </a:rPr>
              <a:t> (</a:t>
            </a:r>
            <a:r>
              <a:rPr lang="en-GB" sz="1100" b="0" i="1">
                <a:solidFill>
                  <a:srgbClr val="000000"/>
                </a:solidFill>
                <a:effectLst/>
                <a:latin typeface="Verdana" panose="020B0604030504040204" pitchFamily="34" charset="0"/>
              </a:rPr>
              <a:t>in a whisper to </a:t>
            </a:r>
            <a:r>
              <a:rPr lang="en-GB" sz="1100" b="0" i="1" u="sng">
                <a:solidFill>
                  <a:srgbClr val="000000"/>
                </a:solidFill>
                <a:effectLst/>
                <a:latin typeface="Verdana" panose="020B0604030504040204" pitchFamily="34" charset="0"/>
              </a:rPr>
              <a:t>CATHLEEN</a:t>
            </a:r>
            <a:r>
              <a:rPr lang="en-GB" sz="1100" b="0" i="0">
                <a:solidFill>
                  <a:srgbClr val="000000"/>
                </a:solidFill>
                <a:effectLst/>
                <a:latin typeface="Verdana" panose="020B0604030504040204" pitchFamily="34" charset="0"/>
              </a:rPr>
              <a:t>). </a:t>
            </a:r>
            <a:r>
              <a:rPr lang="en-GB" sz="1100" b="0" i="0">
                <a:solidFill>
                  <a:schemeClr val="accent2"/>
                </a:solidFill>
                <a:effectLst/>
                <a:latin typeface="Verdana" panose="020B0604030504040204" pitchFamily="34" charset="0"/>
              </a:rPr>
              <a:t>She’s quiet now and easy; but the day Michael was drowned you could hear her crying out from this to the spring well</a:t>
            </a:r>
            <a:r>
              <a:rPr lang="en-GB" sz="1100" b="0" i="0">
                <a:solidFill>
                  <a:srgbClr val="000000"/>
                </a:solidFill>
                <a:effectLst/>
                <a:latin typeface="Verdana" panose="020B0604030504040204" pitchFamily="34" charset="0"/>
              </a:rPr>
              <a:t>. It’s fonder she was of Michael, and would any one have thought that?</a:t>
            </a:r>
            <a:br>
              <a:rPr lang="en-GB" sz="1100"/>
            </a:br>
            <a:r>
              <a:rPr lang="en-GB" sz="1100" b="0" i="0" u="sng">
                <a:solidFill>
                  <a:srgbClr val="000000"/>
                </a:solidFill>
                <a:effectLst/>
                <a:latin typeface="Verdana" panose="020B0604030504040204" pitchFamily="34" charset="0"/>
              </a:rPr>
              <a:t>CATHLEEN</a:t>
            </a:r>
            <a:r>
              <a:rPr lang="en-GB" sz="1100" b="0" i="0">
                <a:solidFill>
                  <a:srgbClr val="000000"/>
                </a:solidFill>
                <a:effectLst/>
                <a:latin typeface="Verdana" panose="020B0604030504040204" pitchFamily="34" charset="0"/>
              </a:rPr>
              <a:t> (</a:t>
            </a:r>
            <a:r>
              <a:rPr lang="en-GB" sz="1100" b="0" i="1">
                <a:solidFill>
                  <a:srgbClr val="000000"/>
                </a:solidFill>
                <a:effectLst/>
                <a:latin typeface="Verdana" panose="020B0604030504040204" pitchFamily="34" charset="0"/>
              </a:rPr>
              <a:t>slowly and clearly</a:t>
            </a:r>
            <a:r>
              <a:rPr lang="en-GB" sz="1100" b="0" i="0">
                <a:solidFill>
                  <a:srgbClr val="000000"/>
                </a:solidFill>
                <a:effectLst/>
                <a:latin typeface="Verdana" panose="020B0604030504040204" pitchFamily="34" charset="0"/>
              </a:rPr>
              <a:t>). </a:t>
            </a:r>
            <a:r>
              <a:rPr lang="en-GB" sz="1100" b="0" i="0">
                <a:solidFill>
                  <a:schemeClr val="accent2"/>
                </a:solidFill>
                <a:effectLst/>
                <a:latin typeface="Verdana" panose="020B0604030504040204" pitchFamily="34" charset="0"/>
              </a:rPr>
              <a:t>An old woman will be soon tired with anything she will do, and isn’t it nine days herself is after crying and keening, and making great sorrow in the house?</a:t>
            </a:r>
            <a:br>
              <a:rPr lang="en-GB" sz="1100">
                <a:solidFill>
                  <a:schemeClr val="accent2"/>
                </a:solidFill>
              </a:rPr>
            </a:br>
            <a:r>
              <a:rPr lang="en-GB" sz="1100" b="0" i="0" u="sng">
                <a:solidFill>
                  <a:srgbClr val="000000"/>
                </a:solidFill>
                <a:effectLst/>
                <a:latin typeface="Verdana" panose="020B0604030504040204" pitchFamily="34" charset="0"/>
              </a:rPr>
              <a:t>MAURYA</a:t>
            </a:r>
            <a:r>
              <a:rPr lang="en-GB" sz="1100" b="0" i="0">
                <a:solidFill>
                  <a:srgbClr val="000000"/>
                </a:solidFill>
                <a:effectLst/>
                <a:latin typeface="Verdana" panose="020B0604030504040204" pitchFamily="34" charset="0"/>
              </a:rPr>
              <a:t> (</a:t>
            </a:r>
            <a:r>
              <a:rPr lang="en-GB" sz="1100" b="0" i="1">
                <a:solidFill>
                  <a:srgbClr val="000000"/>
                </a:solidFill>
                <a:effectLst/>
                <a:latin typeface="Verdana" panose="020B0604030504040204" pitchFamily="34" charset="0"/>
              </a:rPr>
              <a:t>puts the empty cup mouth downwards on the table, and lays her hands together on Bartley’s feet</a:t>
            </a:r>
            <a:r>
              <a:rPr lang="en-GB" sz="1100" b="0" i="0">
                <a:solidFill>
                  <a:srgbClr val="000000"/>
                </a:solidFill>
                <a:effectLst/>
                <a:latin typeface="Verdana" panose="020B0604030504040204" pitchFamily="34" charset="0"/>
              </a:rPr>
              <a:t>). They’re all together this time, and the end is come. May the Almighty God have mercy on Bartley’s soul, and on Michael’s soul, and on the souls of Sheamus and Patch, and Stephen and Shawn (bending her head); and may He have mercy on my soul</a:t>
            </a:r>
            <a:r>
              <a:rPr lang="en-150" sz="1100" b="0" i="0">
                <a:solidFill>
                  <a:srgbClr val="000000"/>
                </a:solidFill>
                <a:effectLst/>
                <a:latin typeface="Verdana" panose="020B0604030504040204" pitchFamily="34" charset="0"/>
              </a:rPr>
              <a:t>.</a:t>
            </a:r>
          </a:p>
          <a:p>
            <a:r>
              <a:rPr lang="en-GB" sz="1100" b="0" i="0" u="sng">
                <a:solidFill>
                  <a:srgbClr val="000000"/>
                </a:solidFill>
                <a:effectLst/>
                <a:latin typeface="Verdana" panose="020B0604030504040204" pitchFamily="34" charset="0"/>
              </a:rPr>
              <a:t>NORA</a:t>
            </a:r>
            <a:r>
              <a:rPr lang="en-GB" sz="1100" b="0" i="0">
                <a:solidFill>
                  <a:srgbClr val="000000"/>
                </a:solidFill>
                <a:effectLst/>
                <a:latin typeface="Verdana" panose="020B0604030504040204" pitchFamily="34" charset="0"/>
              </a:rPr>
              <a:t>, and on the soul of every one is left living in the world. (</a:t>
            </a:r>
            <a:r>
              <a:rPr lang="en-GB" sz="1100" b="0" i="1">
                <a:solidFill>
                  <a:srgbClr val="000000"/>
                </a:solidFill>
                <a:effectLst/>
                <a:latin typeface="Verdana" panose="020B0604030504040204" pitchFamily="34" charset="0"/>
              </a:rPr>
              <a:t>She pauses, and the keen rises a little more loudly from the women, then sinks away</a:t>
            </a:r>
            <a:r>
              <a:rPr lang="en-GB" sz="1100" b="0" i="0">
                <a:solidFill>
                  <a:srgbClr val="000000"/>
                </a:solidFill>
                <a:effectLst/>
                <a:latin typeface="Verdana" panose="020B0604030504040204" pitchFamily="34" charset="0"/>
              </a:rPr>
              <a:t>.)</a:t>
            </a:r>
            <a:br>
              <a:rPr lang="en-GB" sz="1100"/>
            </a:br>
            <a:r>
              <a:rPr lang="en-GB" sz="1100" b="0" i="0" u="sng">
                <a:solidFill>
                  <a:srgbClr val="000000"/>
                </a:solidFill>
                <a:effectLst/>
                <a:latin typeface="Verdana" panose="020B0604030504040204" pitchFamily="34" charset="0"/>
              </a:rPr>
              <a:t>MAURYA</a:t>
            </a:r>
            <a:r>
              <a:rPr lang="en-GB" sz="1100" b="0" i="0">
                <a:solidFill>
                  <a:srgbClr val="000000"/>
                </a:solidFill>
                <a:effectLst/>
                <a:latin typeface="Verdana" panose="020B0604030504040204" pitchFamily="34" charset="0"/>
              </a:rPr>
              <a:t> (</a:t>
            </a:r>
            <a:r>
              <a:rPr lang="en-GB" sz="1100" b="0" i="1">
                <a:solidFill>
                  <a:srgbClr val="000000"/>
                </a:solidFill>
                <a:effectLst/>
                <a:latin typeface="Verdana" panose="020B0604030504040204" pitchFamily="34" charset="0"/>
              </a:rPr>
              <a:t>continuing</a:t>
            </a:r>
            <a:r>
              <a:rPr lang="en-GB" sz="1100" b="0" i="0">
                <a:solidFill>
                  <a:srgbClr val="000000"/>
                </a:solidFill>
                <a:effectLst/>
                <a:latin typeface="Verdana" panose="020B0604030504040204" pitchFamily="34" charset="0"/>
              </a:rPr>
              <a:t>). </a:t>
            </a:r>
            <a:r>
              <a:rPr lang="en-GB" sz="1100" b="0" i="0">
                <a:solidFill>
                  <a:schemeClr val="accent2"/>
                </a:solidFill>
                <a:effectLst/>
                <a:latin typeface="Verdana" panose="020B0604030504040204" pitchFamily="34" charset="0"/>
              </a:rPr>
              <a:t>Michael has a clean burial in the far north, by the grace of the Almighty God. Bartley will have a fine coffin out of the white boards, and a deep grave surely. What more can we want than that? No man at all can be living for ever, and we must be satisfied</a:t>
            </a:r>
            <a:r>
              <a:rPr lang="en-GB" sz="1100" b="0" i="0">
                <a:solidFill>
                  <a:srgbClr val="000000"/>
                </a:solidFill>
                <a:effectLst/>
                <a:latin typeface="Verdana" panose="020B0604030504040204" pitchFamily="34" charset="0"/>
              </a:rPr>
              <a:t>. (</a:t>
            </a:r>
            <a:r>
              <a:rPr lang="en-GB" sz="1100" b="0" i="1">
                <a:solidFill>
                  <a:srgbClr val="000000"/>
                </a:solidFill>
                <a:effectLst/>
                <a:latin typeface="Verdana" panose="020B0604030504040204" pitchFamily="34" charset="0"/>
              </a:rPr>
              <a:t>She kneels down again and the curtain fails slowly</a:t>
            </a:r>
            <a:r>
              <a:rPr lang="en-GB" sz="1100" b="0" i="0">
                <a:solidFill>
                  <a:srgbClr val="000000"/>
                </a:solidFill>
                <a:effectLst/>
                <a:latin typeface="Verdana" panose="020B0604030504040204" pitchFamily="34" charset="0"/>
              </a:rPr>
              <a:t>.)</a:t>
            </a:r>
            <a:endParaRPr lang="en-GB" sz="1100"/>
          </a:p>
        </p:txBody>
      </p:sp>
      <p:sp>
        <p:nvSpPr>
          <p:cNvPr id="7" name="TextBox 6">
            <a:extLst>
              <a:ext uri="{FF2B5EF4-FFF2-40B4-BE49-F238E27FC236}">
                <a16:creationId xmlns:a16="http://schemas.microsoft.com/office/drawing/2014/main" id="{7A57E346-ABDF-499B-94E2-F7952691AEC3}"/>
              </a:ext>
            </a:extLst>
          </p:cNvPr>
          <p:cNvSpPr txBox="1"/>
          <p:nvPr/>
        </p:nvSpPr>
        <p:spPr>
          <a:xfrm>
            <a:off x="3786425" y="141137"/>
            <a:ext cx="3556000" cy="369332"/>
          </a:xfrm>
          <a:prstGeom prst="rect">
            <a:avLst/>
          </a:prstGeom>
          <a:noFill/>
        </p:spPr>
        <p:txBody>
          <a:bodyPr wrap="square" rtlCol="0">
            <a:spAutoFit/>
          </a:bodyPr>
          <a:lstStyle/>
          <a:p>
            <a:r>
              <a:rPr lang="en-150" i="1"/>
              <a:t>Riders to the Sea </a:t>
            </a:r>
            <a:r>
              <a:rPr lang="en-150"/>
              <a:t>(1904)</a:t>
            </a:r>
            <a:endParaRPr lang="en-GB"/>
          </a:p>
        </p:txBody>
      </p:sp>
      <p:sp>
        <p:nvSpPr>
          <p:cNvPr id="8" name="TextBox 7">
            <a:extLst>
              <a:ext uri="{FF2B5EF4-FFF2-40B4-BE49-F238E27FC236}">
                <a16:creationId xmlns:a16="http://schemas.microsoft.com/office/drawing/2014/main" id="{D1F1A075-1B6C-42FF-A5B4-291E6D02F796}"/>
              </a:ext>
            </a:extLst>
          </p:cNvPr>
          <p:cNvSpPr txBox="1"/>
          <p:nvPr/>
        </p:nvSpPr>
        <p:spPr>
          <a:xfrm>
            <a:off x="1138990" y="3422291"/>
            <a:ext cx="2745386" cy="369332"/>
          </a:xfrm>
          <a:prstGeom prst="rect">
            <a:avLst/>
          </a:prstGeom>
          <a:noFill/>
        </p:spPr>
        <p:txBody>
          <a:bodyPr wrap="square" rtlCol="0">
            <a:spAutoFit/>
          </a:bodyPr>
          <a:lstStyle/>
          <a:p>
            <a:r>
              <a:rPr lang="en-150" i="1"/>
              <a:t>The Playboy </a:t>
            </a:r>
            <a:r>
              <a:rPr lang="en-150"/>
              <a:t>(1907)</a:t>
            </a:r>
            <a:endParaRPr lang="en-GB"/>
          </a:p>
        </p:txBody>
      </p:sp>
      <p:sp>
        <p:nvSpPr>
          <p:cNvPr id="10" name="TextBox 9">
            <a:extLst>
              <a:ext uri="{FF2B5EF4-FFF2-40B4-BE49-F238E27FC236}">
                <a16:creationId xmlns:a16="http://schemas.microsoft.com/office/drawing/2014/main" id="{03ECD5CA-70C2-4461-9C82-560ED5E4495E}"/>
              </a:ext>
            </a:extLst>
          </p:cNvPr>
          <p:cNvSpPr txBox="1"/>
          <p:nvPr/>
        </p:nvSpPr>
        <p:spPr>
          <a:xfrm>
            <a:off x="1138990" y="3761875"/>
            <a:ext cx="7620000" cy="2839239"/>
          </a:xfrm>
          <a:prstGeom prst="rect">
            <a:avLst/>
          </a:prstGeom>
          <a:noFill/>
        </p:spPr>
        <p:txBody>
          <a:bodyPr wrap="square" rtlCol="0">
            <a:spAutoFit/>
          </a:bodyPr>
          <a:lstStyle/>
          <a:p>
            <a:r>
              <a:rPr lang="en-GB" sz="1050" b="0" i="0" u="sng">
                <a:solidFill>
                  <a:srgbClr val="000000"/>
                </a:solidFill>
                <a:effectLst/>
                <a:latin typeface="Verdana" panose="020B0604030504040204" pitchFamily="34" charset="0"/>
              </a:rPr>
              <a:t>CHRISTY</a:t>
            </a:r>
            <a:r>
              <a:rPr lang="en-GB" sz="1050" b="0" i="0">
                <a:solidFill>
                  <a:srgbClr val="000000"/>
                </a:solidFill>
                <a:effectLst/>
                <a:latin typeface="Verdana" panose="020B0604030504040204" pitchFamily="34" charset="0"/>
              </a:rPr>
              <a:t>: It’s little you’ll think if my love’s a poacher’s, or an earl’s itself, when you’ll feel </a:t>
            </a:r>
            <a:r>
              <a:rPr lang="en-GB" sz="1050" b="0" i="0">
                <a:solidFill>
                  <a:schemeClr val="accent2"/>
                </a:solidFill>
                <a:effectLst/>
                <a:latin typeface="Verdana" panose="020B0604030504040204" pitchFamily="34" charset="0"/>
              </a:rPr>
              <a:t>my two hands stretched around you, and I squeezing kisses on your puckered lips, till I’d feel a kind of pity for the Lord God is all ages sitting lonesome in His golden chair.’</a:t>
            </a:r>
            <a:br>
              <a:rPr lang="en-GB" sz="1050">
                <a:solidFill>
                  <a:schemeClr val="accent2"/>
                </a:solidFill>
              </a:rPr>
            </a:br>
            <a:r>
              <a:rPr lang="en-GB" sz="1050" b="0" i="0" u="sng">
                <a:solidFill>
                  <a:srgbClr val="000000"/>
                </a:solidFill>
                <a:effectLst/>
                <a:latin typeface="Verdana" panose="020B0604030504040204" pitchFamily="34" charset="0"/>
              </a:rPr>
              <a:t>PEGEEN</a:t>
            </a:r>
            <a:r>
              <a:rPr lang="en-GB" sz="1050" b="0" i="0">
                <a:solidFill>
                  <a:srgbClr val="000000"/>
                </a:solidFill>
                <a:effectLst/>
                <a:latin typeface="Verdana" panose="020B0604030504040204" pitchFamily="34" charset="0"/>
              </a:rPr>
              <a:t>: </a:t>
            </a:r>
            <a:r>
              <a:rPr lang="en-GB" sz="1050" b="0" i="0">
                <a:effectLst/>
                <a:latin typeface="Verdana" panose="020B0604030504040204" pitchFamily="34" charset="0"/>
              </a:rPr>
              <a:t>‘That’ll be right fun, Christy Mahon, and any girl would walk her heart out before she’d meet a young man was your like for eloquence, or talk at all.’</a:t>
            </a:r>
            <a:br>
              <a:rPr lang="en-GB" sz="1050"/>
            </a:br>
            <a:r>
              <a:rPr lang="en-GB" sz="1050" b="0" i="0" u="sng">
                <a:solidFill>
                  <a:srgbClr val="000000"/>
                </a:solidFill>
                <a:effectLst/>
                <a:latin typeface="Verdana" panose="020B0604030504040204" pitchFamily="34" charset="0"/>
              </a:rPr>
              <a:t>CHRISTY</a:t>
            </a:r>
            <a:r>
              <a:rPr lang="en-GB" sz="1050" b="0" i="0">
                <a:solidFill>
                  <a:srgbClr val="000000"/>
                </a:solidFill>
                <a:effectLst/>
                <a:latin typeface="Verdana" panose="020B0604030504040204" pitchFamily="34" charset="0"/>
              </a:rPr>
              <a:t> (</a:t>
            </a:r>
            <a:r>
              <a:rPr lang="en-GB" sz="1050" b="0" i="1">
                <a:solidFill>
                  <a:srgbClr val="000000"/>
                </a:solidFill>
                <a:effectLst/>
                <a:latin typeface="Verdana" panose="020B0604030504040204" pitchFamily="34" charset="0"/>
              </a:rPr>
              <a:t>encouraged</a:t>
            </a:r>
            <a:r>
              <a:rPr lang="en-GB" sz="1050" b="0" i="0">
                <a:solidFill>
                  <a:srgbClr val="000000"/>
                </a:solidFill>
                <a:effectLst/>
                <a:latin typeface="Verdana" panose="020B0604030504040204" pitchFamily="34" charset="0"/>
              </a:rPr>
              <a:t>): ‘Let you wait, to hear me talking, till we’re astray in Erris, when Good Friday’s by, drinking a sup from a well, and making mighty kisses with our wetted mouths, or gaming in a gap of sunshine, with yourself stretched back unto your necklace, in the flowers of the earth.’</a:t>
            </a:r>
            <a:br>
              <a:rPr lang="en-GB" sz="1050"/>
            </a:br>
            <a:r>
              <a:rPr lang="en-GB" sz="1050" b="0" i="0" u="sng">
                <a:solidFill>
                  <a:srgbClr val="000000"/>
                </a:solidFill>
                <a:effectLst/>
                <a:latin typeface="Verdana" panose="020B0604030504040204" pitchFamily="34" charset="0"/>
              </a:rPr>
              <a:t>PEGEEN</a:t>
            </a:r>
            <a:r>
              <a:rPr lang="en-GB" sz="1050" b="0" i="0">
                <a:solidFill>
                  <a:srgbClr val="000000"/>
                </a:solidFill>
                <a:effectLst/>
                <a:latin typeface="Verdana" panose="020B0604030504040204" pitchFamily="34" charset="0"/>
              </a:rPr>
              <a:t> (</a:t>
            </a:r>
            <a:r>
              <a:rPr lang="en-GB" sz="1050" b="0" i="1">
                <a:solidFill>
                  <a:srgbClr val="000000"/>
                </a:solidFill>
                <a:effectLst/>
                <a:latin typeface="Verdana" panose="020B0604030504040204" pitchFamily="34" charset="0"/>
              </a:rPr>
              <a:t>in a low voice, moved by his tone</a:t>
            </a:r>
            <a:r>
              <a:rPr lang="en-GB" sz="1050" b="0" i="0">
                <a:solidFill>
                  <a:srgbClr val="000000"/>
                </a:solidFill>
                <a:effectLst/>
                <a:latin typeface="Verdana" panose="020B0604030504040204" pitchFamily="34" charset="0"/>
              </a:rPr>
              <a:t>): ‘I’d be nice so, is it?’</a:t>
            </a:r>
            <a:br>
              <a:rPr lang="en-GB" sz="1050"/>
            </a:br>
            <a:r>
              <a:rPr lang="en-GB" sz="1050" b="0" i="0" u="sng">
                <a:solidFill>
                  <a:srgbClr val="000000"/>
                </a:solidFill>
                <a:effectLst/>
                <a:latin typeface="Verdana" panose="020B0604030504040204" pitchFamily="34" charset="0"/>
              </a:rPr>
              <a:t>CHRISTY</a:t>
            </a:r>
            <a:r>
              <a:rPr lang="en-GB" sz="1050" b="0" i="0">
                <a:solidFill>
                  <a:srgbClr val="000000"/>
                </a:solidFill>
                <a:effectLst/>
                <a:latin typeface="Verdana" panose="020B0604030504040204" pitchFamily="34" charset="0"/>
              </a:rPr>
              <a:t> (</a:t>
            </a:r>
            <a:r>
              <a:rPr lang="en-GB" sz="1050" b="0" i="1">
                <a:solidFill>
                  <a:srgbClr val="000000"/>
                </a:solidFill>
                <a:effectLst/>
                <a:latin typeface="Verdana" panose="020B0604030504040204" pitchFamily="34" charset="0"/>
              </a:rPr>
              <a:t>with rapture</a:t>
            </a:r>
            <a:r>
              <a:rPr lang="en-GB" sz="1050" b="0" i="0">
                <a:solidFill>
                  <a:srgbClr val="000000"/>
                </a:solidFill>
                <a:effectLst/>
                <a:latin typeface="Verdana" panose="020B0604030504040204" pitchFamily="34" charset="0"/>
              </a:rPr>
              <a:t>): </a:t>
            </a:r>
            <a:r>
              <a:rPr lang="en-GB" sz="1050" b="0" i="0">
                <a:solidFill>
                  <a:schemeClr val="accent2"/>
                </a:solidFill>
                <a:effectLst/>
                <a:latin typeface="Verdana" panose="020B0604030504040204" pitchFamily="34" charset="0"/>
              </a:rPr>
              <a:t>‘If the mitred bishops seen you that time, they’d be the like of the holy prophets, I’m thinking, do be straining the bars of paradise to lay eyes on the Lady Helen of Troy, and she abroad, pacing back and forward, with a nosegay in her golden shawl.</a:t>
            </a:r>
            <a:r>
              <a:rPr lang="en-GB" sz="1050" b="0" i="0">
                <a:solidFill>
                  <a:srgbClr val="000000"/>
                </a:solidFill>
                <a:effectLst/>
                <a:latin typeface="Verdana" panose="020B0604030504040204" pitchFamily="34" charset="0"/>
              </a:rPr>
              <a:t>’</a:t>
            </a:r>
            <a:br>
              <a:rPr lang="en-GB" sz="1050"/>
            </a:br>
            <a:r>
              <a:rPr lang="en-GB" sz="1050" b="0" i="0" u="sng">
                <a:solidFill>
                  <a:srgbClr val="000000"/>
                </a:solidFill>
                <a:effectLst/>
                <a:latin typeface="Verdana" panose="020B0604030504040204" pitchFamily="34" charset="0"/>
              </a:rPr>
              <a:t>PEGEEN</a:t>
            </a:r>
            <a:r>
              <a:rPr lang="en-GB" sz="1050" b="0" i="0">
                <a:solidFill>
                  <a:srgbClr val="000000"/>
                </a:solidFill>
                <a:effectLst/>
                <a:latin typeface="Verdana" panose="020B0604030504040204" pitchFamily="34" charset="0"/>
              </a:rPr>
              <a:t> (</a:t>
            </a:r>
            <a:r>
              <a:rPr lang="en-GB" sz="1050" b="0" i="1">
                <a:solidFill>
                  <a:srgbClr val="000000"/>
                </a:solidFill>
                <a:effectLst/>
                <a:latin typeface="Verdana" panose="020B0604030504040204" pitchFamily="34" charset="0"/>
              </a:rPr>
              <a:t>with real tenderness</a:t>
            </a:r>
            <a:r>
              <a:rPr lang="en-GB" sz="1050" b="0" i="0">
                <a:solidFill>
                  <a:srgbClr val="000000"/>
                </a:solidFill>
                <a:effectLst/>
                <a:latin typeface="Verdana" panose="020B0604030504040204" pitchFamily="34" charset="0"/>
              </a:rPr>
              <a:t>): ‘And what is it I have, Christy Mahon, to make me fitting entertainment for the like of you, that has such poet’s talking, and such bravery of heart.’</a:t>
            </a:r>
            <a:br>
              <a:rPr lang="en-GB" sz="1050"/>
            </a:br>
            <a:r>
              <a:rPr lang="en-GB" sz="1050" b="0" i="0" u="sng">
                <a:solidFill>
                  <a:srgbClr val="000000"/>
                </a:solidFill>
                <a:effectLst/>
                <a:latin typeface="Verdana" panose="020B0604030504040204" pitchFamily="34" charset="0"/>
              </a:rPr>
              <a:t>CHRISTY</a:t>
            </a:r>
            <a:r>
              <a:rPr lang="en-GB" sz="1050" b="0" i="0">
                <a:solidFill>
                  <a:srgbClr val="000000"/>
                </a:solidFill>
                <a:effectLst/>
                <a:latin typeface="Verdana" panose="020B0604030504040204" pitchFamily="34" charset="0"/>
              </a:rPr>
              <a:t>: (</a:t>
            </a:r>
            <a:r>
              <a:rPr lang="en-GB" sz="1050" b="0" i="1">
                <a:solidFill>
                  <a:srgbClr val="000000"/>
                </a:solidFill>
                <a:effectLst/>
                <a:latin typeface="Verdana" panose="020B0604030504040204" pitchFamily="34" charset="0"/>
              </a:rPr>
              <a:t>in a low voice</a:t>
            </a:r>
            <a:r>
              <a:rPr lang="en-GB" sz="1050" b="0" i="0">
                <a:solidFill>
                  <a:srgbClr val="000000"/>
                </a:solidFill>
                <a:effectLst/>
                <a:latin typeface="Verdana" panose="020B0604030504040204" pitchFamily="34" charset="0"/>
              </a:rPr>
              <a:t>): ‘Isn’t there the light of seven heavens in your heart alone, the way you’ll be an angel’s lamp to me from this out, and I abroad in the darkness, spearing salmons in the Owen or the Carrowmore?</a:t>
            </a:r>
            <a:endParaRPr lang="en-GB" sz="1050"/>
          </a:p>
        </p:txBody>
      </p:sp>
    </p:spTree>
    <p:extLst>
      <p:ext uri="{BB962C8B-B14F-4D97-AF65-F5344CB8AC3E}">
        <p14:creationId xmlns:p14="http://schemas.microsoft.com/office/powerpoint/2010/main" val="1498184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 letter&#10;&#10;Description automatically generated">
            <a:extLst>
              <a:ext uri="{FF2B5EF4-FFF2-40B4-BE49-F238E27FC236}">
                <a16:creationId xmlns:a16="http://schemas.microsoft.com/office/drawing/2014/main" id="{94CAE1A3-9E96-4324-A041-319DA7C79D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099" y="1359325"/>
            <a:ext cx="3659222" cy="5300840"/>
          </a:xfrm>
          <a:prstGeom prst="rect">
            <a:avLst/>
          </a:prstGeom>
        </p:spPr>
      </p:pic>
      <p:pic>
        <p:nvPicPr>
          <p:cNvPr id="6" name="Picture 5" descr="Text&#10;&#10;Description automatically generated">
            <a:extLst>
              <a:ext uri="{FF2B5EF4-FFF2-40B4-BE49-F238E27FC236}">
                <a16:creationId xmlns:a16="http://schemas.microsoft.com/office/drawing/2014/main" id="{A523156E-CC2A-4EA3-BC03-AB011E6B57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5269" y="900322"/>
            <a:ext cx="7097519" cy="5300840"/>
          </a:xfrm>
          <a:prstGeom prst="rect">
            <a:avLst/>
          </a:prstGeom>
        </p:spPr>
      </p:pic>
      <p:sp>
        <p:nvSpPr>
          <p:cNvPr id="7" name="TextBox 6">
            <a:extLst>
              <a:ext uri="{FF2B5EF4-FFF2-40B4-BE49-F238E27FC236}">
                <a16:creationId xmlns:a16="http://schemas.microsoft.com/office/drawing/2014/main" id="{D8B96EE9-BE1C-45F4-BF67-31BA0804F4D8}"/>
              </a:ext>
            </a:extLst>
          </p:cNvPr>
          <p:cNvSpPr txBox="1"/>
          <p:nvPr/>
        </p:nvSpPr>
        <p:spPr>
          <a:xfrm>
            <a:off x="327099" y="469598"/>
            <a:ext cx="3728481" cy="861447"/>
          </a:xfrm>
          <a:prstGeom prst="rect">
            <a:avLst/>
          </a:prstGeom>
          <a:noFill/>
        </p:spPr>
        <p:txBody>
          <a:bodyPr wrap="square" rtlCol="0">
            <a:spAutoFit/>
          </a:bodyPr>
          <a:lstStyle/>
          <a:p>
            <a:r>
              <a:rPr lang="en-GB" sz="1600" i="1">
                <a:solidFill>
                  <a:srgbClr val="000000"/>
                </a:solidFill>
                <a:effectLst/>
                <a:latin typeface="Times New Roman" panose="02020603050405020304" pitchFamily="18" charset="0"/>
                <a:ea typeface="Times New Roman" panose="02020603050405020304" pitchFamily="18" charset="0"/>
              </a:rPr>
              <a:t>Abhráin Grádh Chúige Connacht, or Love Songs of Connacht</a:t>
            </a:r>
            <a:r>
              <a:rPr lang="en-GB" sz="1600">
                <a:solidFill>
                  <a:srgbClr val="000000"/>
                </a:solidFill>
                <a:effectLst/>
                <a:latin typeface="Times New Roman" panose="02020603050405020304" pitchFamily="18" charset="0"/>
                <a:ea typeface="Times New Roman" panose="02020603050405020304" pitchFamily="18" charset="0"/>
              </a:rPr>
              <a:t>  [3rd edn.] (London: T. Fisher Unwin 1893)</a:t>
            </a:r>
            <a:endParaRPr lang="en-GB" sz="1600"/>
          </a:p>
        </p:txBody>
      </p:sp>
      <p:sp>
        <p:nvSpPr>
          <p:cNvPr id="8" name="TextBox 7">
            <a:extLst>
              <a:ext uri="{FF2B5EF4-FFF2-40B4-BE49-F238E27FC236}">
                <a16:creationId xmlns:a16="http://schemas.microsoft.com/office/drawing/2014/main" id="{521F6278-084B-4393-8B9B-1AF9873F1760}"/>
              </a:ext>
            </a:extLst>
          </p:cNvPr>
          <p:cNvSpPr txBox="1"/>
          <p:nvPr/>
        </p:nvSpPr>
        <p:spPr>
          <a:xfrm>
            <a:off x="4695825" y="6201162"/>
            <a:ext cx="7677150" cy="584775"/>
          </a:xfrm>
          <a:prstGeom prst="rect">
            <a:avLst/>
          </a:prstGeom>
          <a:noFill/>
        </p:spPr>
        <p:txBody>
          <a:bodyPr wrap="square" rtlCol="0">
            <a:spAutoFit/>
          </a:bodyPr>
          <a:lstStyle/>
          <a:p>
            <a:r>
              <a:rPr lang="en-150" sz="1600" i="1">
                <a:effectLst/>
                <a:latin typeface="Times New Roman" panose="02020603050405020304" pitchFamily="18" charset="0"/>
                <a:ea typeface="Times New Roman" panose="02020603050405020304" pitchFamily="18" charset="0"/>
              </a:rPr>
              <a:t>Casadh an tSúgáin</a:t>
            </a:r>
            <a:r>
              <a:rPr lang="en-150" sz="1600">
                <a:effectLst/>
                <a:latin typeface="Times New Roman" panose="02020603050405020304" pitchFamily="18" charset="0"/>
                <a:ea typeface="Times New Roman" panose="02020603050405020304" pitchFamily="18" charset="0"/>
              </a:rPr>
              <a:t>, bilingual edition with a translation by Lady Gregory (Dublin: An cló-cumann 1902)</a:t>
            </a:r>
            <a:endParaRPr lang="en-GB" sz="1600"/>
          </a:p>
        </p:txBody>
      </p:sp>
      <p:sp>
        <p:nvSpPr>
          <p:cNvPr id="2" name="TextBox 1">
            <a:extLst>
              <a:ext uri="{FF2B5EF4-FFF2-40B4-BE49-F238E27FC236}">
                <a16:creationId xmlns:a16="http://schemas.microsoft.com/office/drawing/2014/main" id="{7561BBF4-8498-45DD-B974-F10CD941CADA}"/>
              </a:ext>
            </a:extLst>
          </p:cNvPr>
          <p:cNvSpPr txBox="1"/>
          <p:nvPr/>
        </p:nvSpPr>
        <p:spPr>
          <a:xfrm>
            <a:off x="5157537" y="272716"/>
            <a:ext cx="6707364" cy="369332"/>
          </a:xfrm>
          <a:prstGeom prst="rect">
            <a:avLst/>
          </a:prstGeom>
          <a:noFill/>
        </p:spPr>
        <p:txBody>
          <a:bodyPr wrap="square" rtlCol="0">
            <a:spAutoFit/>
          </a:bodyPr>
          <a:lstStyle/>
          <a:p>
            <a:pPr algn="r"/>
            <a:r>
              <a:rPr lang="en-150"/>
              <a:t>Douglas Hyde and the inter-language of the Irish Literary Revival</a:t>
            </a:r>
            <a:endParaRPr lang="en-GB"/>
          </a:p>
        </p:txBody>
      </p:sp>
    </p:spTree>
    <p:extLst>
      <p:ext uri="{BB962C8B-B14F-4D97-AF65-F5344CB8AC3E}">
        <p14:creationId xmlns:p14="http://schemas.microsoft.com/office/powerpoint/2010/main" val="2541058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age of a book&#10;&#10;Description automatically generated with medium confidence">
            <a:extLst>
              <a:ext uri="{FF2B5EF4-FFF2-40B4-BE49-F238E27FC236}">
                <a16:creationId xmlns:a16="http://schemas.microsoft.com/office/drawing/2014/main" id="{305E6816-FFA3-496F-967E-3722182F80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3300" y="2839911"/>
            <a:ext cx="4544291" cy="3918076"/>
          </a:xfrm>
          <a:prstGeom prst="rect">
            <a:avLst/>
          </a:prstGeom>
        </p:spPr>
      </p:pic>
      <p:pic>
        <p:nvPicPr>
          <p:cNvPr id="5" name="Picture 4" descr="Text, letter&#10;&#10;Description automatically generated">
            <a:extLst>
              <a:ext uri="{FF2B5EF4-FFF2-40B4-BE49-F238E27FC236}">
                <a16:creationId xmlns:a16="http://schemas.microsoft.com/office/drawing/2014/main" id="{D774C010-1821-44D5-BDEE-64F98CF69D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407" y="660149"/>
            <a:ext cx="5352414" cy="3864990"/>
          </a:xfrm>
          <a:prstGeom prst="rect">
            <a:avLst/>
          </a:prstGeom>
        </p:spPr>
      </p:pic>
      <p:sp>
        <p:nvSpPr>
          <p:cNvPr id="6" name="TextBox 5">
            <a:extLst>
              <a:ext uri="{FF2B5EF4-FFF2-40B4-BE49-F238E27FC236}">
                <a16:creationId xmlns:a16="http://schemas.microsoft.com/office/drawing/2014/main" id="{FEFA5F88-5319-4889-83AB-1D9C1A50DE95}"/>
              </a:ext>
            </a:extLst>
          </p:cNvPr>
          <p:cNvSpPr txBox="1"/>
          <p:nvPr/>
        </p:nvSpPr>
        <p:spPr>
          <a:xfrm>
            <a:off x="294408" y="4714583"/>
            <a:ext cx="5536898" cy="1938992"/>
          </a:xfrm>
          <a:prstGeom prst="rect">
            <a:avLst/>
          </a:prstGeom>
          <a:noFill/>
        </p:spPr>
        <p:txBody>
          <a:bodyPr wrap="square" rtlCol="0">
            <a:spAutoFit/>
          </a:bodyPr>
          <a:lstStyle/>
          <a:p>
            <a:r>
              <a:rPr lang="en-150" sz="1500">
                <a:latin typeface="Times New Roman" panose="02020603050405020304" pitchFamily="18" charset="0"/>
                <a:cs typeface="Times New Roman" panose="02020603050405020304" pitchFamily="18" charset="0"/>
              </a:rPr>
              <a:t>Literally</a:t>
            </a:r>
            <a:r>
              <a:rPr lang="en-150" sz="1500">
                <a:solidFill>
                  <a:schemeClr val="accent2"/>
                </a:solidFill>
                <a:latin typeface="Times New Roman" panose="02020603050405020304" pitchFamily="18" charset="0"/>
                <a:cs typeface="Times New Roman" panose="02020603050405020304" pitchFamily="18" charset="0"/>
              </a:rPr>
              <a:t>. My grief on the sea. It is that big</a:t>
            </a:r>
            <a:r>
              <a:rPr lang="en-150" sz="1500">
                <a:latin typeface="Times New Roman" panose="02020603050405020304" pitchFamily="18" charset="0"/>
                <a:cs typeface="Times New Roman" panose="02020603050405020304" pitchFamily="18" charset="0"/>
              </a:rPr>
              <a:t>. It is it that is going between me And my thousand treasures. I was left at home Making grief, Without any hope of going over sea with me, for ever or aye. </a:t>
            </a:r>
            <a:r>
              <a:rPr lang="en-150" sz="1500">
                <a:solidFill>
                  <a:schemeClr val="accent2"/>
                </a:solidFill>
                <a:latin typeface="Times New Roman" panose="02020603050405020304" pitchFamily="18" charset="0"/>
                <a:cs typeface="Times New Roman" panose="02020603050405020304" pitchFamily="18" charset="0"/>
              </a:rPr>
              <a:t>My grief that I am not</a:t>
            </a:r>
            <a:r>
              <a:rPr lang="en-150" sz="1500">
                <a:latin typeface="Times New Roman" panose="02020603050405020304" pitchFamily="18" charset="0"/>
                <a:cs typeface="Times New Roman" panose="02020603050405020304" pitchFamily="18" charset="0"/>
              </a:rPr>
              <a:t>, And my white moorneen, In the province of Leinster Or County of Clare. My sorrow I am not, And my thousand loves On board of a ship Voyaging to America. </a:t>
            </a:r>
            <a:r>
              <a:rPr lang="en-150" sz="1500">
                <a:solidFill>
                  <a:schemeClr val="accent2"/>
                </a:solidFill>
                <a:latin typeface="Times New Roman" panose="02020603050405020304" pitchFamily="18" charset="0"/>
                <a:cs typeface="Times New Roman" panose="02020603050405020304" pitchFamily="18" charset="0"/>
              </a:rPr>
              <a:t>A bed of rushes was under me last night And I threw it out With the heat of the day. My love came To my side, Shoulder to shoulder And mouth to mouth</a:t>
            </a:r>
            <a:r>
              <a:rPr lang="en-150" sz="1500">
                <a:latin typeface="Times New Roman" panose="02020603050405020304" pitchFamily="18" charset="0"/>
                <a:cs typeface="Times New Roman" panose="02020603050405020304" pitchFamily="18" charset="0"/>
              </a:rPr>
              <a:t>. </a:t>
            </a:r>
            <a:endParaRPr lang="en-GB" sz="150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0B0C46DC-41F2-46A6-B35D-7C80CA283CB2}"/>
              </a:ext>
            </a:extLst>
          </p:cNvPr>
          <p:cNvSpPr txBox="1"/>
          <p:nvPr/>
        </p:nvSpPr>
        <p:spPr>
          <a:xfrm>
            <a:off x="7353300" y="100013"/>
            <a:ext cx="4582390" cy="2631490"/>
          </a:xfrm>
          <a:prstGeom prst="rect">
            <a:avLst/>
          </a:prstGeom>
          <a:noFill/>
        </p:spPr>
        <p:txBody>
          <a:bodyPr wrap="square" rtlCol="0">
            <a:spAutoFit/>
          </a:bodyPr>
          <a:lstStyle/>
          <a:p>
            <a:r>
              <a:rPr lang="en-150" sz="1500">
                <a:latin typeface="Times New Roman" panose="02020603050405020304" pitchFamily="18" charset="0"/>
                <a:cs typeface="Times New Roman" panose="02020603050405020304" pitchFamily="18" charset="0"/>
              </a:rPr>
              <a:t>H: And why would you not give it to him? Do you think I’d let you dance with anyone but myself as long as I am here. </a:t>
            </a:r>
            <a:r>
              <a:rPr lang="en-150" sz="1500">
                <a:solidFill>
                  <a:schemeClr val="accent2"/>
                </a:solidFill>
                <a:latin typeface="Times New Roman" panose="02020603050405020304" pitchFamily="18" charset="0"/>
                <a:cs typeface="Times New Roman" panose="02020603050405020304" pitchFamily="18" charset="0"/>
              </a:rPr>
              <a:t>Ah, Oona, I had no comfort or satisfaction this long time until I came here to-night, and till I saw yourself. </a:t>
            </a:r>
            <a:endParaRPr lang="en-150" sz="1500">
              <a:latin typeface="Times New Roman" panose="02020603050405020304" pitchFamily="18" charset="0"/>
              <a:cs typeface="Times New Roman" panose="02020603050405020304" pitchFamily="18" charset="0"/>
            </a:endParaRPr>
          </a:p>
          <a:p>
            <a:r>
              <a:rPr lang="en-150" sz="1500">
                <a:latin typeface="Times New Roman" panose="02020603050405020304" pitchFamily="18" charset="0"/>
                <a:cs typeface="Times New Roman" panose="02020603050405020304" pitchFamily="18" charset="0"/>
              </a:rPr>
              <a:t>O: What comfort am I too you?</a:t>
            </a:r>
          </a:p>
          <a:p>
            <a:r>
              <a:rPr lang="en-150" sz="1500">
                <a:latin typeface="Times New Roman" panose="02020603050405020304" pitchFamily="18" charset="0"/>
                <a:cs typeface="Times New Roman" panose="02020603050405020304" pitchFamily="18" charset="0"/>
              </a:rPr>
              <a:t>H: When a stick is half-burned in the fire, does it not get comfort whe water is poured on it?</a:t>
            </a:r>
          </a:p>
          <a:p>
            <a:r>
              <a:rPr lang="en-150" sz="1500">
                <a:latin typeface="Times New Roman" panose="02020603050405020304" pitchFamily="18" charset="0"/>
                <a:cs typeface="Times New Roman" panose="02020603050405020304" pitchFamily="18" charset="0"/>
              </a:rPr>
              <a:t>O: But, sure, you are not half-burned?</a:t>
            </a:r>
          </a:p>
          <a:p>
            <a:r>
              <a:rPr lang="en-150" sz="1500">
                <a:latin typeface="Times New Roman" panose="02020603050405020304" pitchFamily="18" charset="0"/>
                <a:cs typeface="Times New Roman" panose="02020603050405020304" pitchFamily="18" charset="0"/>
              </a:rPr>
              <a:t>H: </a:t>
            </a:r>
            <a:r>
              <a:rPr lang="en-150" sz="1500">
                <a:solidFill>
                  <a:schemeClr val="accent2"/>
                </a:solidFill>
                <a:latin typeface="Times New Roman" panose="02020603050405020304" pitchFamily="18" charset="0"/>
                <a:cs typeface="Times New Roman" panose="02020603050405020304" pitchFamily="18" charset="0"/>
              </a:rPr>
              <a:t>I am, and three-quarters of my heart is burned, and scorched and consumed, struggling with the world and the world struggling with me</a:t>
            </a:r>
            <a:r>
              <a:rPr lang="en-150" sz="1500">
                <a:latin typeface="Times New Roman" panose="02020603050405020304" pitchFamily="18" charset="0"/>
                <a:cs typeface="Times New Roman" panose="02020603050405020304" pitchFamily="18" charset="0"/>
              </a:rPr>
              <a:t>. </a:t>
            </a:r>
            <a:endParaRPr lang="en-GB" sz="150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AC3FECE5-B9E6-4594-991E-B060E0EDAC6A}"/>
              </a:ext>
            </a:extLst>
          </p:cNvPr>
          <p:cNvSpPr txBox="1"/>
          <p:nvPr/>
        </p:nvSpPr>
        <p:spPr>
          <a:xfrm>
            <a:off x="168442" y="100013"/>
            <a:ext cx="6120063" cy="369332"/>
          </a:xfrm>
          <a:prstGeom prst="rect">
            <a:avLst/>
          </a:prstGeom>
          <a:noFill/>
        </p:spPr>
        <p:txBody>
          <a:bodyPr wrap="square" rtlCol="0">
            <a:spAutoFit/>
          </a:bodyPr>
          <a:lstStyle/>
          <a:p>
            <a:r>
              <a:rPr lang="en-150"/>
              <a:t>Hiberno-English translations by Hyde and Lady Gregory </a:t>
            </a:r>
            <a:endParaRPr lang="en-GB"/>
          </a:p>
        </p:txBody>
      </p:sp>
      <p:pic>
        <p:nvPicPr>
          <p:cNvPr id="8" name="Picture 7" descr="A picture containing text, person, person, outdoor&#10;&#10;Description automatically generated">
            <a:extLst>
              <a:ext uri="{FF2B5EF4-FFF2-40B4-BE49-F238E27FC236}">
                <a16:creationId xmlns:a16="http://schemas.microsoft.com/office/drawing/2014/main" id="{B44FA723-DADC-4385-85D2-58BEFDEA87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1306" y="658789"/>
            <a:ext cx="1108118" cy="1728286"/>
          </a:xfrm>
          <a:prstGeom prst="rect">
            <a:avLst/>
          </a:prstGeom>
        </p:spPr>
      </p:pic>
      <p:sp>
        <p:nvSpPr>
          <p:cNvPr id="9" name="TextBox 8">
            <a:extLst>
              <a:ext uri="{FF2B5EF4-FFF2-40B4-BE49-F238E27FC236}">
                <a16:creationId xmlns:a16="http://schemas.microsoft.com/office/drawing/2014/main" id="{1E23774D-51EE-4861-BDB3-9ED746688880}"/>
              </a:ext>
            </a:extLst>
          </p:cNvPr>
          <p:cNvSpPr txBox="1"/>
          <p:nvPr/>
        </p:nvSpPr>
        <p:spPr>
          <a:xfrm>
            <a:off x="5831306" y="2592644"/>
            <a:ext cx="1042736" cy="461665"/>
          </a:xfrm>
          <a:prstGeom prst="rect">
            <a:avLst/>
          </a:prstGeom>
          <a:noFill/>
        </p:spPr>
        <p:txBody>
          <a:bodyPr wrap="square" rtlCol="0">
            <a:spAutoFit/>
          </a:bodyPr>
          <a:lstStyle/>
          <a:p>
            <a:pPr algn="ctr"/>
            <a:r>
              <a:rPr lang="en-150" sz="1200"/>
              <a:t>Douglas Hyde (1860-1949)</a:t>
            </a:r>
            <a:endParaRPr lang="en-GB" sz="1200"/>
          </a:p>
        </p:txBody>
      </p:sp>
    </p:spTree>
    <p:extLst>
      <p:ext uri="{BB962C8B-B14F-4D97-AF65-F5344CB8AC3E}">
        <p14:creationId xmlns:p14="http://schemas.microsoft.com/office/powerpoint/2010/main" val="156848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1A4944C9-9213-4D93-B17B-D4E94A89B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203" y="230188"/>
            <a:ext cx="3519824" cy="3189267"/>
          </a:xfrm>
          <a:prstGeom prst="rect">
            <a:avLst/>
          </a:prstGeom>
        </p:spPr>
      </p:pic>
      <p:pic>
        <p:nvPicPr>
          <p:cNvPr id="7" name="Picture 6" descr="A person wearing glasses&#10;&#10;Description automatically generated with low confidence">
            <a:extLst>
              <a:ext uri="{FF2B5EF4-FFF2-40B4-BE49-F238E27FC236}">
                <a16:creationId xmlns:a16="http://schemas.microsoft.com/office/drawing/2014/main" id="{0C3D5B27-5B55-4C75-A0C0-3F4E35D98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5451" y="2782901"/>
            <a:ext cx="1865168" cy="1865168"/>
          </a:xfrm>
          <a:prstGeom prst="rect">
            <a:avLst/>
          </a:prstGeom>
        </p:spPr>
      </p:pic>
      <p:pic>
        <p:nvPicPr>
          <p:cNvPr id="3" name="Picture 2" descr="A picture containing building, outdoor, street, curb&#10;&#10;Description automatically generated">
            <a:extLst>
              <a:ext uri="{FF2B5EF4-FFF2-40B4-BE49-F238E27FC236}">
                <a16:creationId xmlns:a16="http://schemas.microsoft.com/office/drawing/2014/main" id="{60F7BF56-26D6-412E-97DC-9F93FD643B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7878" y="913377"/>
            <a:ext cx="2175637" cy="2234874"/>
          </a:xfrm>
          <a:prstGeom prst="rect">
            <a:avLst/>
          </a:prstGeom>
        </p:spPr>
      </p:pic>
      <p:sp>
        <p:nvSpPr>
          <p:cNvPr id="16" name="TextBox 15">
            <a:extLst>
              <a:ext uri="{FF2B5EF4-FFF2-40B4-BE49-F238E27FC236}">
                <a16:creationId xmlns:a16="http://schemas.microsoft.com/office/drawing/2014/main" id="{A2876C01-F37A-4340-B882-58CEC625D7CF}"/>
              </a:ext>
            </a:extLst>
          </p:cNvPr>
          <p:cNvSpPr txBox="1"/>
          <p:nvPr/>
        </p:nvSpPr>
        <p:spPr>
          <a:xfrm>
            <a:off x="4300294" y="3277755"/>
            <a:ext cx="2503194" cy="1169551"/>
          </a:xfrm>
          <a:prstGeom prst="rect">
            <a:avLst/>
          </a:prstGeom>
          <a:noFill/>
        </p:spPr>
        <p:txBody>
          <a:bodyPr wrap="square" rtlCol="0">
            <a:spAutoFit/>
          </a:bodyPr>
          <a:lstStyle/>
          <a:p>
            <a:r>
              <a:rPr lang="en-150" sz="1400"/>
              <a:t>Grand Hotel Corneille – at 5 rue Corneille, Paris, 6</a:t>
            </a:r>
            <a:r>
              <a:rPr lang="en-150" sz="1400" baseline="30000"/>
              <a:t>o</a:t>
            </a:r>
            <a:r>
              <a:rPr lang="en-150" sz="1400"/>
              <a:t> arr. Synge had lived in chiefly Paris since 1896 but was leaving for Dublin in 1903.</a:t>
            </a:r>
          </a:p>
        </p:txBody>
      </p:sp>
      <p:sp>
        <p:nvSpPr>
          <p:cNvPr id="17" name="TextBox 16">
            <a:extLst>
              <a:ext uri="{FF2B5EF4-FFF2-40B4-BE49-F238E27FC236}">
                <a16:creationId xmlns:a16="http://schemas.microsoft.com/office/drawing/2014/main" id="{81B6BCFA-BAD0-42E7-BD52-928C772F1C89}"/>
              </a:ext>
            </a:extLst>
          </p:cNvPr>
          <p:cNvSpPr txBox="1"/>
          <p:nvPr/>
        </p:nvSpPr>
        <p:spPr>
          <a:xfrm>
            <a:off x="247454" y="3617617"/>
            <a:ext cx="3319321" cy="830997"/>
          </a:xfrm>
          <a:prstGeom prst="rect">
            <a:avLst/>
          </a:prstGeom>
          <a:noFill/>
        </p:spPr>
        <p:txBody>
          <a:bodyPr wrap="square" rtlCol="0">
            <a:spAutoFit/>
          </a:bodyPr>
          <a:lstStyle/>
          <a:p>
            <a:pPr algn="just"/>
            <a:r>
              <a:rPr lang="en-150" sz="1200"/>
              <a:t>Joyce reached Paris on 2. Dec 1903, returned to Dublin for Christmas and went back to Paris in January 27th. He met Synge at the Hotel Corneille on March 6th 1903. </a:t>
            </a:r>
            <a:endParaRPr lang="en-GB" sz="1200"/>
          </a:p>
        </p:txBody>
      </p:sp>
      <p:pic>
        <p:nvPicPr>
          <p:cNvPr id="5" name="Picture 4" descr="A picture containing text, person, staring&#10;&#10;Description automatically generated">
            <a:extLst>
              <a:ext uri="{FF2B5EF4-FFF2-40B4-BE49-F238E27FC236}">
                <a16:creationId xmlns:a16="http://schemas.microsoft.com/office/drawing/2014/main" id="{4906DEA7-4D42-4638-9BD0-8665E511FA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4122" y="2782901"/>
            <a:ext cx="1783732" cy="1863865"/>
          </a:xfrm>
          <a:prstGeom prst="rect">
            <a:avLst/>
          </a:prstGeom>
        </p:spPr>
      </p:pic>
      <p:sp>
        <p:nvSpPr>
          <p:cNvPr id="23" name="TextBox 22">
            <a:extLst>
              <a:ext uri="{FF2B5EF4-FFF2-40B4-BE49-F238E27FC236}">
                <a16:creationId xmlns:a16="http://schemas.microsoft.com/office/drawing/2014/main" id="{58ABC872-9D6A-4CA6-87E0-34C55A5FA41F}"/>
              </a:ext>
            </a:extLst>
          </p:cNvPr>
          <p:cNvSpPr txBox="1"/>
          <p:nvPr/>
        </p:nvSpPr>
        <p:spPr>
          <a:xfrm>
            <a:off x="552450" y="5239535"/>
            <a:ext cx="10756882" cy="1384995"/>
          </a:xfrm>
          <a:prstGeom prst="rect">
            <a:avLst/>
          </a:prstGeom>
          <a:noFill/>
        </p:spPr>
        <p:txBody>
          <a:bodyPr wrap="square" rtlCol="0">
            <a:spAutoFit/>
          </a:bodyPr>
          <a:lstStyle/>
          <a:p>
            <a:r>
              <a:rPr lang="en-150" sz="1200">
                <a:latin typeface="Verdana" panose="020B0604030504040204" pitchFamily="34" charset="0"/>
              </a:rPr>
              <a:t>[...]</a:t>
            </a:r>
            <a:br>
              <a:rPr lang="en-150" sz="1200">
                <a:latin typeface="Verdana" panose="020B0604030504040204" pitchFamily="34" charset="0"/>
              </a:rPr>
            </a:br>
            <a:r>
              <a:rPr lang="en-GB" sz="1200">
                <a:latin typeface="Verdana" panose="020B0604030504040204" pitchFamily="34" charset="0"/>
              </a:rPr>
              <a:t>April 26. Mother is putting my new secondhand clothes in order. She prays now, she says, that I may learn in my own life and away from home and friends what the heart is and what it feels. Amen. So be it. </a:t>
            </a:r>
            <a:r>
              <a:rPr lang="en-GB" sz="1200">
                <a:solidFill>
                  <a:schemeClr val="accent1"/>
                </a:solidFill>
                <a:latin typeface="Verdana" panose="020B0604030504040204" pitchFamily="34" charset="0"/>
              </a:rPr>
              <a:t>Welcome, O life, I go to encounter for the millionth time the reality of experience and to forge in the smithy of my soul the uncreated conscience of my race</a:t>
            </a:r>
            <a:r>
              <a:rPr lang="en-GB" sz="1200">
                <a:latin typeface="Verdana" panose="020B0604030504040204" pitchFamily="34" charset="0"/>
              </a:rPr>
              <a:t>.</a:t>
            </a:r>
          </a:p>
          <a:p>
            <a:r>
              <a:rPr lang="en-GB" sz="1200">
                <a:latin typeface="Verdana" panose="020B0604030504040204" pitchFamily="34" charset="0"/>
              </a:rPr>
              <a:t> April 27. Old father, old artificer, stand me now and ever in good stead.</a:t>
            </a:r>
          </a:p>
          <a:p>
            <a:r>
              <a:rPr lang="en-GB" sz="1200">
                <a:latin typeface="Verdana" panose="020B0604030504040204" pitchFamily="34" charset="0"/>
              </a:rPr>
              <a:t> 	</a:t>
            </a:r>
            <a:r>
              <a:rPr lang="en-150" sz="1200">
                <a:latin typeface="Verdana" panose="020B0604030504040204" pitchFamily="34" charset="0"/>
              </a:rPr>
              <a:t>			    						</a:t>
            </a:r>
            <a:r>
              <a:rPr lang="en-GB" sz="1200">
                <a:latin typeface="Verdana" panose="020B0604030504040204" pitchFamily="34" charset="0"/>
              </a:rPr>
              <a:t>Dublin, 1904</a:t>
            </a:r>
          </a:p>
          <a:p>
            <a:r>
              <a:rPr lang="en-150" sz="1200">
                <a:latin typeface="Verdana" panose="020B0604030504040204" pitchFamily="34" charset="0"/>
              </a:rPr>
              <a:t>			 	    						</a:t>
            </a:r>
            <a:r>
              <a:rPr lang="en-GB" sz="1200">
                <a:latin typeface="Verdana" panose="020B0604030504040204" pitchFamily="34" charset="0"/>
              </a:rPr>
              <a:t>Trieste, 1914</a:t>
            </a:r>
          </a:p>
        </p:txBody>
      </p:sp>
      <p:sp>
        <p:nvSpPr>
          <p:cNvPr id="24" name="TextBox 23">
            <a:extLst>
              <a:ext uri="{FF2B5EF4-FFF2-40B4-BE49-F238E27FC236}">
                <a16:creationId xmlns:a16="http://schemas.microsoft.com/office/drawing/2014/main" id="{A5E33EFD-DF13-4986-AE11-0CB071792714}"/>
              </a:ext>
            </a:extLst>
          </p:cNvPr>
          <p:cNvSpPr txBox="1"/>
          <p:nvPr/>
        </p:nvSpPr>
        <p:spPr>
          <a:xfrm>
            <a:off x="451915" y="4847523"/>
            <a:ext cx="10957951" cy="369332"/>
          </a:xfrm>
          <a:prstGeom prst="rect">
            <a:avLst/>
          </a:prstGeom>
          <a:noFill/>
        </p:spPr>
        <p:txBody>
          <a:bodyPr wrap="square" rtlCol="0">
            <a:spAutoFit/>
          </a:bodyPr>
          <a:lstStyle/>
          <a:p>
            <a:r>
              <a:rPr lang="en-150"/>
              <a:t>Stephen’s paean to ‘Life’ at the close of </a:t>
            </a:r>
            <a:r>
              <a:rPr lang="en-150" i="1"/>
              <a:t>A Portrait of the Artist as a Young Man </a:t>
            </a:r>
            <a:r>
              <a:rPr lang="en-150"/>
              <a:t>[1916] (London: Cape 1968), p.257.</a:t>
            </a:r>
            <a:endParaRPr lang="en-GB"/>
          </a:p>
        </p:txBody>
      </p:sp>
      <p:pic>
        <p:nvPicPr>
          <p:cNvPr id="26" name="Picture 25" descr="A person with a mustache&#10;&#10;Description automatically generated with low confidence">
            <a:extLst>
              <a:ext uri="{FF2B5EF4-FFF2-40B4-BE49-F238E27FC236}">
                <a16:creationId xmlns:a16="http://schemas.microsoft.com/office/drawing/2014/main" id="{A30F5646-FA1D-4DBB-B62F-966D1E0ABE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38611" y="409050"/>
            <a:ext cx="1629819" cy="2269674"/>
          </a:xfrm>
          <a:prstGeom prst="rect">
            <a:avLst/>
          </a:prstGeom>
        </p:spPr>
      </p:pic>
      <p:pic>
        <p:nvPicPr>
          <p:cNvPr id="4" name="Picture 3" descr="A person with a beard&#10;&#10;Description automatically generated with medium confidence">
            <a:extLst>
              <a:ext uri="{FF2B5EF4-FFF2-40B4-BE49-F238E27FC236}">
                <a16:creationId xmlns:a16="http://schemas.microsoft.com/office/drawing/2014/main" id="{F1B69F49-FE32-454F-ACB6-184F449AE7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7975" y="409050"/>
            <a:ext cx="2026113" cy="2124604"/>
          </a:xfrm>
          <a:prstGeom prst="rect">
            <a:avLst/>
          </a:prstGeom>
        </p:spPr>
      </p:pic>
      <p:sp>
        <p:nvSpPr>
          <p:cNvPr id="2" name="TextBox 1">
            <a:extLst>
              <a:ext uri="{FF2B5EF4-FFF2-40B4-BE49-F238E27FC236}">
                <a16:creationId xmlns:a16="http://schemas.microsoft.com/office/drawing/2014/main" id="{2F18C260-B85E-4230-A671-A19606A0587D}"/>
              </a:ext>
            </a:extLst>
          </p:cNvPr>
          <p:cNvSpPr txBox="1"/>
          <p:nvPr/>
        </p:nvSpPr>
        <p:spPr>
          <a:xfrm>
            <a:off x="4066676" y="178217"/>
            <a:ext cx="3096776" cy="461665"/>
          </a:xfrm>
          <a:prstGeom prst="rect">
            <a:avLst/>
          </a:prstGeom>
          <a:noFill/>
        </p:spPr>
        <p:txBody>
          <a:bodyPr wrap="square" rtlCol="0">
            <a:spAutoFit/>
          </a:bodyPr>
          <a:lstStyle/>
          <a:p>
            <a:r>
              <a:rPr lang="en-150" sz="2400"/>
              <a:t>Welcome, O life ...</a:t>
            </a:r>
            <a:endParaRPr lang="en-GB" sz="2400"/>
          </a:p>
        </p:txBody>
      </p:sp>
    </p:spTree>
    <p:extLst>
      <p:ext uri="{BB962C8B-B14F-4D97-AF65-F5344CB8AC3E}">
        <p14:creationId xmlns:p14="http://schemas.microsoft.com/office/powerpoint/2010/main" val="3088583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95FBA3C3-71D8-4FB7-8CC6-A906231205B5}"/>
              </a:ext>
            </a:extLst>
          </p:cNvPr>
          <p:cNvSpPr txBox="1"/>
          <p:nvPr/>
        </p:nvSpPr>
        <p:spPr>
          <a:xfrm>
            <a:off x="2700589" y="2484078"/>
            <a:ext cx="8839200" cy="2462213"/>
          </a:xfrm>
          <a:prstGeom prst="rect">
            <a:avLst/>
          </a:prstGeom>
          <a:noFill/>
        </p:spPr>
        <p:txBody>
          <a:bodyPr wrap="square" rtlCol="0">
            <a:spAutoFit/>
          </a:bodyPr>
          <a:lstStyle/>
          <a:p>
            <a:pPr algn="just"/>
            <a:r>
              <a:rPr lang="en-GB" sz="1400" b="1" i="0">
                <a:solidFill>
                  <a:srgbClr val="000000"/>
                </a:solidFill>
                <a:effectLst/>
                <a:latin typeface="Times New Roman" panose="02020603050405020304" pitchFamily="18" charset="0"/>
              </a:rPr>
              <a:t>Lady Gregory</a:t>
            </a:r>
            <a:r>
              <a:rPr lang="en-GB" sz="1400" b="0" i="0">
                <a:solidFill>
                  <a:srgbClr val="000000"/>
                </a:solidFill>
                <a:effectLst/>
                <a:latin typeface="Times New Roman" panose="02020603050405020304" pitchFamily="18" charset="0"/>
              </a:rPr>
              <a:t> </a:t>
            </a:r>
            <a:r>
              <a:rPr lang="en-150" sz="1400" b="0" i="0">
                <a:solidFill>
                  <a:srgbClr val="000000"/>
                </a:solidFill>
                <a:effectLst/>
                <a:latin typeface="Times New Roman" panose="02020603050405020304" pitchFamily="18" charset="0"/>
              </a:rPr>
              <a:t>(</a:t>
            </a:r>
            <a:r>
              <a:rPr lang="en-GB" sz="1400" b="0" i="0">
                <a:solidFill>
                  <a:srgbClr val="000000"/>
                </a:solidFill>
                <a:effectLst/>
                <a:latin typeface="Times New Roman" panose="02020603050405020304" pitchFamily="18" charset="0"/>
              </a:rPr>
              <a:t>letter to W. B. Yeats, then in London</a:t>
            </a:r>
            <a:r>
              <a:rPr lang="en-150" sz="1400" b="0" i="0">
                <a:solidFill>
                  <a:srgbClr val="000000"/>
                </a:solidFill>
                <a:effectLst/>
                <a:latin typeface="Times New Roman" panose="02020603050405020304" pitchFamily="18" charset="0"/>
              </a:rPr>
              <a:t>)</a:t>
            </a:r>
            <a:r>
              <a:rPr lang="en-GB" sz="1400" b="0" i="0">
                <a:solidFill>
                  <a:srgbClr val="000000"/>
                </a:solidFill>
                <a:effectLst/>
                <a:latin typeface="Times New Roman" panose="02020603050405020304" pitchFamily="18" charset="0"/>
              </a:rPr>
              <a:t>: ‘I wonder if Joyce has written to you? Poor boy, I am afraid he will knock his ribs against the earth, but he has grit and will succeed in the end. </a:t>
            </a:r>
            <a:r>
              <a:rPr lang="en-GB" sz="1400" b="0" i="0">
                <a:solidFill>
                  <a:schemeClr val="accent1"/>
                </a:solidFill>
                <a:effectLst/>
                <a:latin typeface="Times New Roman" panose="02020603050405020304" pitchFamily="18" charset="0"/>
              </a:rPr>
              <a:t>You should write and ask him to breakfast with you on the morning he arrives, if you can get up early enough, and feed him and take care of him and give him dinner at Victoria before he goes, and help him on his way. </a:t>
            </a:r>
            <a:r>
              <a:rPr lang="en-GB" sz="1400" b="0" i="0">
                <a:solidFill>
                  <a:srgbClr val="000000"/>
                </a:solidFill>
                <a:effectLst/>
                <a:latin typeface="Times New Roman" panose="02020603050405020304" pitchFamily="18" charset="0"/>
              </a:rPr>
              <a:t>I am writing to various people who might possibly get him tuitions, and to Synge who could at least tell him of cheap lodgings.’ (Quoted in Elizabeth Coxhead, </a:t>
            </a:r>
            <a:r>
              <a:rPr lang="en-GB" sz="1400" b="0" i="1">
                <a:solidFill>
                  <a:srgbClr val="000000"/>
                </a:solidFill>
                <a:effectLst/>
                <a:latin typeface="Times New Roman" panose="02020603050405020304" pitchFamily="18" charset="0"/>
              </a:rPr>
              <a:t>Lady Gregory</a:t>
            </a:r>
            <a:r>
              <a:rPr lang="en-GB" sz="1400" b="0" i="0">
                <a:solidFill>
                  <a:srgbClr val="000000"/>
                </a:solidFill>
                <a:effectLst/>
                <a:latin typeface="Times New Roman" panose="02020603050405020304" pitchFamily="18" charset="0"/>
              </a:rPr>
              <a:t>, London, Secker &amp; Warburg 1966, p.124; also cited in Ann Saddlemyer, op. cit., 1982, p.209 [n. 27].)</a:t>
            </a:r>
            <a:endParaRPr lang="en-150" sz="1400" b="0" i="0">
              <a:solidFill>
                <a:srgbClr val="000000"/>
              </a:solidFill>
              <a:effectLst/>
              <a:latin typeface="Times New Roman" panose="02020603050405020304" pitchFamily="18" charset="0"/>
            </a:endParaRPr>
          </a:p>
          <a:p>
            <a:pPr algn="just"/>
            <a:endParaRPr lang="en-GB" sz="1000" b="0" i="0">
              <a:solidFill>
                <a:srgbClr val="000000"/>
              </a:solidFill>
              <a:effectLst/>
              <a:latin typeface="Times New Roman" panose="02020603050405020304" pitchFamily="18" charset="0"/>
            </a:endParaRPr>
          </a:p>
          <a:p>
            <a:pPr algn="just"/>
            <a:r>
              <a:rPr lang="en-GB" sz="1400" b="1" i="0">
                <a:solidFill>
                  <a:srgbClr val="000000"/>
                </a:solidFill>
                <a:effectLst/>
                <a:latin typeface="Times New Roman" panose="02020603050405020304" pitchFamily="18" charset="0"/>
              </a:rPr>
              <a:t>Lady Gregory</a:t>
            </a:r>
            <a:r>
              <a:rPr lang="en-GB" sz="1400" b="0" i="0">
                <a:solidFill>
                  <a:srgbClr val="000000"/>
                </a:solidFill>
                <a:effectLst/>
                <a:latin typeface="Times New Roman" panose="02020603050405020304" pitchFamily="18" charset="0"/>
              </a:rPr>
              <a:t> (</a:t>
            </a:r>
            <a:r>
              <a:rPr lang="en-150" sz="1400" b="0" i="0">
                <a:solidFill>
                  <a:srgbClr val="000000"/>
                </a:solidFill>
                <a:effectLst/>
                <a:latin typeface="Times New Roman" panose="02020603050405020304" pitchFamily="18" charset="0"/>
              </a:rPr>
              <a:t>letter to </a:t>
            </a:r>
            <a:r>
              <a:rPr lang="en-GB" sz="1400" b="0" i="0">
                <a:solidFill>
                  <a:srgbClr val="000000"/>
                </a:solidFill>
                <a:effectLst/>
                <a:latin typeface="Times New Roman" panose="02020603050405020304" pitchFamily="18" charset="0"/>
              </a:rPr>
              <a:t>J. M. Synge, then in Paris]: ‘Poor Joyce! </a:t>
            </a:r>
            <a:r>
              <a:rPr lang="en-GB" sz="1400" b="0" i="0">
                <a:solidFill>
                  <a:schemeClr val="accent1"/>
                </a:solidFill>
                <a:effectLst/>
                <a:latin typeface="Times New Roman" panose="02020603050405020304" pitchFamily="18" charset="0"/>
              </a:rPr>
              <a:t>The funny thing is that Longworth of the </a:t>
            </a:r>
            <a:r>
              <a:rPr lang="en-GB" sz="1400" b="0" i="1">
                <a:solidFill>
                  <a:schemeClr val="accent1"/>
                </a:solidFill>
                <a:effectLst/>
                <a:latin typeface="Times New Roman" panose="02020603050405020304" pitchFamily="18" charset="0"/>
              </a:rPr>
              <a:t>Express</a:t>
            </a:r>
            <a:r>
              <a:rPr lang="en-GB" sz="1400" b="0" i="0">
                <a:solidFill>
                  <a:schemeClr val="accent1"/>
                </a:solidFill>
                <a:effectLst/>
                <a:latin typeface="Times New Roman" panose="02020603050405020304" pitchFamily="18" charset="0"/>
              </a:rPr>
              <a:t> whom I had asked for work for Joyce has sent him my </a:t>
            </a:r>
            <a:r>
              <a:rPr lang="en-GB" sz="1400" b="0" i="1">
                <a:solidFill>
                  <a:schemeClr val="accent1"/>
                </a:solidFill>
                <a:effectLst/>
                <a:latin typeface="Times New Roman" panose="02020603050405020304" pitchFamily="18" charset="0"/>
              </a:rPr>
              <a:t>Poets &amp; Dreamers</a:t>
            </a:r>
            <a:r>
              <a:rPr lang="en-GB" sz="1400" b="0" i="0">
                <a:solidFill>
                  <a:schemeClr val="accent1"/>
                </a:solidFill>
                <a:effectLst/>
                <a:latin typeface="Times New Roman" panose="02020603050405020304" pitchFamily="18" charset="0"/>
              </a:rPr>
              <a:t> </a:t>
            </a:r>
            <a:r>
              <a:rPr lang="en-GB" sz="1400" b="0" i="0">
                <a:solidFill>
                  <a:srgbClr val="000000"/>
                </a:solidFill>
                <a:effectLst/>
                <a:latin typeface="Times New Roman" panose="02020603050405020304" pitchFamily="18" charset="0"/>
              </a:rPr>
              <a:t>to review, as a kindness to us both! </a:t>
            </a:r>
            <a:r>
              <a:rPr lang="en-GB" sz="1400" b="0" i="0">
                <a:solidFill>
                  <a:schemeClr val="accent1"/>
                </a:solidFill>
                <a:effectLst/>
                <a:latin typeface="Times New Roman" panose="02020603050405020304" pitchFamily="18" charset="0"/>
              </a:rPr>
              <a:t>I wonder what the review will be like</a:t>
            </a:r>
            <a:r>
              <a:rPr lang="en-GB" sz="1400" b="0" i="0">
                <a:solidFill>
                  <a:srgbClr val="000000"/>
                </a:solidFill>
                <a:effectLst/>
                <a:latin typeface="Times New Roman" panose="02020603050405020304" pitchFamily="18" charset="0"/>
              </a:rPr>
              <a:t>!’ (Letter of 29 March; in </a:t>
            </a:r>
            <a:r>
              <a:rPr lang="en-GB" sz="1400" b="0" i="1">
                <a:solidFill>
                  <a:srgbClr val="000000"/>
                </a:solidFill>
                <a:effectLst/>
                <a:latin typeface="Times New Roman" panose="02020603050405020304" pitchFamily="18" charset="0"/>
              </a:rPr>
              <a:t>Theatre Business</a:t>
            </a:r>
            <a:r>
              <a:rPr lang="en-GB" sz="1400" b="0" i="0">
                <a:solidFill>
                  <a:srgbClr val="000000"/>
                </a:solidFill>
                <a:effectLst/>
                <a:latin typeface="Times New Roman" panose="02020603050405020304" pitchFamily="18" charset="0"/>
              </a:rPr>
              <a:t>, ed. Ann Saddlemyer, Gerrards Cross, Colin Smythe, 1982, p.38; quoted in Saddlemyer, op. cit. 1982, p.209 [n.31].)</a:t>
            </a:r>
          </a:p>
        </p:txBody>
      </p:sp>
      <p:pic>
        <p:nvPicPr>
          <p:cNvPr id="27" name="Picture 26" descr="A picture containing text, outdoor, person, standing&#10;&#10;Description automatically generated">
            <a:extLst>
              <a:ext uri="{FF2B5EF4-FFF2-40B4-BE49-F238E27FC236}">
                <a16:creationId xmlns:a16="http://schemas.microsoft.com/office/drawing/2014/main" id="{E41821BE-561C-44B8-9402-CCA710D9A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211" y="2484079"/>
            <a:ext cx="1641810" cy="2534976"/>
          </a:xfrm>
          <a:prstGeom prst="rect">
            <a:avLst/>
          </a:prstGeom>
        </p:spPr>
      </p:pic>
      <p:sp>
        <p:nvSpPr>
          <p:cNvPr id="29" name="TextBox 28">
            <a:extLst>
              <a:ext uri="{FF2B5EF4-FFF2-40B4-BE49-F238E27FC236}">
                <a16:creationId xmlns:a16="http://schemas.microsoft.com/office/drawing/2014/main" id="{513E640A-1107-4998-A973-3CB11EAB340E}"/>
              </a:ext>
            </a:extLst>
          </p:cNvPr>
          <p:cNvSpPr txBox="1"/>
          <p:nvPr/>
        </p:nvSpPr>
        <p:spPr>
          <a:xfrm>
            <a:off x="657728" y="5066606"/>
            <a:ext cx="8526378" cy="1600438"/>
          </a:xfrm>
          <a:prstGeom prst="rect">
            <a:avLst/>
          </a:prstGeom>
          <a:noFill/>
        </p:spPr>
        <p:txBody>
          <a:bodyPr wrap="square">
            <a:spAutoFit/>
          </a:bodyPr>
          <a:lstStyle/>
          <a:p>
            <a:pPr marR="182880" algn="just">
              <a:spcBef>
                <a:spcPts val="600"/>
              </a:spcBef>
            </a:pPr>
            <a:r>
              <a:rPr lang="en-150" sz="1400" b="1">
                <a:latin typeface="Times New Roman" panose="02020603050405020304" pitchFamily="18" charset="0"/>
                <a:ea typeface="Times New Roman" panose="02020603050405020304" pitchFamily="18" charset="0"/>
              </a:rPr>
              <a:t>JM Synge </a:t>
            </a:r>
            <a:r>
              <a:rPr lang="en-150" sz="1400">
                <a:latin typeface="Times New Roman" panose="02020603050405020304" pitchFamily="18" charset="0"/>
                <a:ea typeface="Times New Roman" panose="02020603050405020304" pitchFamily="18" charset="0"/>
              </a:rPr>
              <a:t>to Lady Gregory (on Joyce): ‘</a:t>
            </a:r>
            <a:r>
              <a:rPr lang="en-150" sz="1400">
                <a:effectLst/>
                <a:latin typeface="Times New Roman" panose="02020603050405020304" pitchFamily="18" charset="0"/>
                <a:ea typeface="Times New Roman" panose="02020603050405020304" pitchFamily="18" charset="0"/>
              </a:rPr>
              <a:t>He seems to be pretty badly off, and is wandering about Paris rather unbrushed and rather indolent, spending his studious moments in the National Library reading Ben Jonson. French literature I understand is beneath him! Still he interested me a good deal and as he is being gradually won over by the charm of French life his time in Paris is not wasted. He talks of coming back to Dublin in the summer to live there on journalism while he does his serious work at his leisure. </a:t>
            </a:r>
            <a:r>
              <a:rPr lang="en-150" sz="1400">
                <a:solidFill>
                  <a:schemeClr val="accent1"/>
                </a:solidFill>
                <a:effectLst/>
                <a:latin typeface="Times New Roman" panose="02020603050405020304" pitchFamily="18" charset="0"/>
                <a:ea typeface="Times New Roman" panose="02020603050405020304" pitchFamily="18" charset="0"/>
              </a:rPr>
              <a:t>I cannot think that he will ever be a poet of importance, but his intellect is extraordinarily keen and if he keeps fairly sane he ought to do excellent essay-writing</a:t>
            </a:r>
            <a:r>
              <a:rPr lang="en-150" sz="1400">
                <a:effectLst/>
                <a:latin typeface="Times New Roman" panose="02020603050405020304" pitchFamily="18" charset="0"/>
                <a:ea typeface="Times New Roman" panose="02020603050405020304" pitchFamily="18" charset="0"/>
              </a:rPr>
              <a:t>.’ (</a:t>
            </a:r>
            <a:r>
              <a:rPr lang="en-150" sz="1400" i="1">
                <a:effectLst/>
                <a:latin typeface="Times New Roman" panose="02020603050405020304" pitchFamily="18" charset="0"/>
                <a:ea typeface="Times New Roman" panose="02020603050405020304" pitchFamily="18" charset="0"/>
              </a:rPr>
              <a:t>Theatre Business</a:t>
            </a:r>
            <a:r>
              <a:rPr lang="en-150" sz="1400">
                <a:effectLst/>
                <a:latin typeface="Times New Roman" panose="02020603050405020304" pitchFamily="18" charset="0"/>
                <a:ea typeface="Times New Roman" panose="02020603050405020304" pitchFamily="18" charset="0"/>
              </a:rPr>
              <a:t>, ed. Saddlemyer (Gerrards Cross: Colin Smythe), 1982, p.36.</a:t>
            </a:r>
            <a:endParaRPr lang="en-GB" sz="1400">
              <a:effectLst/>
              <a:latin typeface="Times New Roman" panose="02020603050405020304" pitchFamily="18" charset="0"/>
              <a:ea typeface="Times New Roman" panose="02020603050405020304" pitchFamily="18" charset="0"/>
            </a:endParaRPr>
          </a:p>
        </p:txBody>
      </p:sp>
      <p:sp>
        <p:nvSpPr>
          <p:cNvPr id="30" name="TextBox 29">
            <a:extLst>
              <a:ext uri="{FF2B5EF4-FFF2-40B4-BE49-F238E27FC236}">
                <a16:creationId xmlns:a16="http://schemas.microsoft.com/office/drawing/2014/main" id="{5E2957C7-9394-4147-8807-060F950361A3}"/>
              </a:ext>
            </a:extLst>
          </p:cNvPr>
          <p:cNvSpPr txBox="1"/>
          <p:nvPr/>
        </p:nvSpPr>
        <p:spPr>
          <a:xfrm>
            <a:off x="652212" y="756590"/>
            <a:ext cx="10572750" cy="1600438"/>
          </a:xfrm>
          <a:prstGeom prst="rect">
            <a:avLst/>
          </a:prstGeom>
          <a:noFill/>
        </p:spPr>
        <p:txBody>
          <a:bodyPr wrap="square" rtlCol="0">
            <a:spAutoFit/>
          </a:bodyPr>
          <a:lstStyle/>
          <a:p>
            <a:pPr algn="just"/>
            <a:r>
              <a:rPr lang="en-150" sz="1400" b="1" i="0">
                <a:solidFill>
                  <a:srgbClr val="000000"/>
                </a:solidFill>
                <a:effectLst/>
                <a:latin typeface="Times New Roman" panose="02020603050405020304" pitchFamily="18" charset="0"/>
              </a:rPr>
              <a:t>Joyce to </a:t>
            </a:r>
            <a:r>
              <a:rPr lang="en-GB" sz="1400" b="1" i="0">
                <a:solidFill>
                  <a:srgbClr val="000000"/>
                </a:solidFill>
                <a:effectLst/>
                <a:latin typeface="Times New Roman" panose="02020603050405020304" pitchFamily="18" charset="0"/>
              </a:rPr>
              <a:t> Lady Gregory</a:t>
            </a:r>
            <a:r>
              <a:rPr lang="en-GB" sz="1400" b="0" i="0">
                <a:solidFill>
                  <a:srgbClr val="000000"/>
                </a:solidFill>
                <a:effectLst/>
                <a:latin typeface="Times New Roman" panose="02020603050405020304" pitchFamily="18" charset="0"/>
              </a:rPr>
              <a:t> (Nov. 1902): ‘[...] I know </a:t>
            </a:r>
            <a:r>
              <a:rPr lang="en-GB" sz="1400" b="0" i="0">
                <a:solidFill>
                  <a:schemeClr val="accent1"/>
                </a:solidFill>
                <a:effectLst/>
                <a:latin typeface="Times New Roman" panose="02020603050405020304" pitchFamily="18" charset="0"/>
              </a:rPr>
              <a:t>there is no heresy or no philosophy which is so abhorrent to my church as a human being</a:t>
            </a:r>
            <a:r>
              <a:rPr lang="en-GB" sz="1400" b="0" i="0">
                <a:solidFill>
                  <a:srgbClr val="000000"/>
                </a:solidFill>
                <a:effectLst/>
                <a:latin typeface="Times New Roman" panose="02020603050405020304" pitchFamily="18" charset="0"/>
              </a:rPr>
              <a:t>, and accordingly I am going to Paris. [...] I do not know what will happen to me in Paris but my case can hardly be worse than it is here. [...] I am not despondent however for I know that even if I fail to make my way such failure proves very little. I shall try myself against the powers of the world. All things are inconstant except the faith in the soul, which changes all things and fills their inconstancy with light. And </a:t>
            </a:r>
            <a:r>
              <a:rPr lang="en-GB" sz="1400" i="0">
                <a:solidFill>
                  <a:schemeClr val="accent1"/>
                </a:solidFill>
                <a:effectLst/>
                <a:latin typeface="Times New Roman" panose="02020603050405020304" pitchFamily="18" charset="0"/>
              </a:rPr>
              <a:t>though I seem to have been driven out of my country here as a misbeliever I have found no man yet with a faith like mine.</a:t>
            </a:r>
            <a:r>
              <a:rPr lang="en-GB" sz="1400" b="0" i="0">
                <a:solidFill>
                  <a:srgbClr val="000000"/>
                </a:solidFill>
                <a:effectLst/>
                <a:latin typeface="Times New Roman" panose="02020603050405020304" pitchFamily="18" charset="0"/>
              </a:rPr>
              <a:t>’ (Typescript copy made by Lady Gregory, held among the papers of W. B. Yeats, with an inscription on verso in WBY’s hand; </a:t>
            </a:r>
            <a:r>
              <a:rPr lang="en-GB" sz="1400" b="0" i="1">
                <a:solidFill>
                  <a:srgbClr val="000000"/>
                </a:solidFill>
                <a:effectLst/>
                <a:latin typeface="Times New Roman" panose="02020603050405020304" pitchFamily="18" charset="0"/>
              </a:rPr>
              <a:t>Letters</a:t>
            </a:r>
            <a:r>
              <a:rPr lang="en-GB" sz="1400" b="0" i="0">
                <a:solidFill>
                  <a:srgbClr val="000000"/>
                </a:solidFill>
                <a:effectLst/>
                <a:latin typeface="Times New Roman" panose="02020603050405020304" pitchFamily="18" charset="0"/>
              </a:rPr>
              <a:t>, ed. Stuart Gilbert, Vol. I [1957], 1966, p.53; </a:t>
            </a:r>
            <a:r>
              <a:rPr lang="en-GB" sz="1400" b="0" i="1">
                <a:solidFill>
                  <a:srgbClr val="000000"/>
                </a:solidFill>
                <a:effectLst/>
                <a:latin typeface="Times New Roman" panose="02020603050405020304" pitchFamily="18" charset="0"/>
              </a:rPr>
              <a:t>Selected Letters</a:t>
            </a:r>
            <a:r>
              <a:rPr lang="en-GB" sz="1400" b="0" i="0">
                <a:solidFill>
                  <a:srgbClr val="000000"/>
                </a:solidFill>
                <a:effectLst/>
                <a:latin typeface="Times New Roman" panose="02020603050405020304" pitchFamily="18" charset="0"/>
              </a:rPr>
              <a:t>, ed. Richard Ellmann, London: Faber &amp; Faber 1975, p.8.)</a:t>
            </a:r>
            <a:r>
              <a:rPr lang="en-150" sz="1400" b="0" i="0">
                <a:solidFill>
                  <a:srgbClr val="000000"/>
                </a:solidFill>
                <a:effectLst/>
                <a:latin typeface="Times New Roman" panose="02020603050405020304" pitchFamily="18" charset="0"/>
              </a:rPr>
              <a:t>*</a:t>
            </a:r>
            <a:endParaRPr lang="en-GB" sz="1400">
              <a:latin typeface="Times New Roman" panose="02020603050405020304" pitchFamily="18" charset="0"/>
            </a:endParaRPr>
          </a:p>
        </p:txBody>
      </p:sp>
      <p:sp>
        <p:nvSpPr>
          <p:cNvPr id="2" name="TextBox 1">
            <a:extLst>
              <a:ext uri="{FF2B5EF4-FFF2-40B4-BE49-F238E27FC236}">
                <a16:creationId xmlns:a16="http://schemas.microsoft.com/office/drawing/2014/main" id="{06A14466-BBE9-4540-9AF8-3FA3334B9C8F}"/>
              </a:ext>
            </a:extLst>
          </p:cNvPr>
          <p:cNvSpPr txBox="1"/>
          <p:nvPr/>
        </p:nvSpPr>
        <p:spPr>
          <a:xfrm>
            <a:off x="3874168" y="135790"/>
            <a:ext cx="3801980" cy="461665"/>
          </a:xfrm>
          <a:prstGeom prst="rect">
            <a:avLst/>
          </a:prstGeom>
          <a:noFill/>
        </p:spPr>
        <p:txBody>
          <a:bodyPr wrap="square" rtlCol="0">
            <a:spAutoFit/>
          </a:bodyPr>
          <a:lstStyle/>
          <a:p>
            <a:pPr algn="ctr"/>
            <a:r>
              <a:rPr lang="en-150" sz="2400"/>
              <a:t>Meeting the  Ango-Irish </a:t>
            </a:r>
            <a:endParaRPr lang="en-GB" sz="2400"/>
          </a:p>
        </p:txBody>
      </p:sp>
      <p:sp>
        <p:nvSpPr>
          <p:cNvPr id="8" name="TextBox 7">
            <a:extLst>
              <a:ext uri="{FF2B5EF4-FFF2-40B4-BE49-F238E27FC236}">
                <a16:creationId xmlns:a16="http://schemas.microsoft.com/office/drawing/2014/main" id="{1310CD4E-7542-4C22-A227-CF65B96C8764}"/>
              </a:ext>
            </a:extLst>
          </p:cNvPr>
          <p:cNvSpPr txBox="1"/>
          <p:nvPr/>
        </p:nvSpPr>
        <p:spPr>
          <a:xfrm>
            <a:off x="9184106" y="4866081"/>
            <a:ext cx="2470483" cy="1615827"/>
          </a:xfrm>
          <a:prstGeom prst="rect">
            <a:avLst/>
          </a:prstGeom>
          <a:noFill/>
        </p:spPr>
        <p:txBody>
          <a:bodyPr wrap="square" rtlCol="0">
            <a:spAutoFit/>
          </a:bodyPr>
          <a:lstStyle/>
          <a:p>
            <a:r>
              <a:rPr lang="en-150" sz="900"/>
              <a:t>*The letter was found in a typescript among Yeats papers. (Ellmann, </a:t>
            </a:r>
            <a:r>
              <a:rPr lang="en-150" sz="900" i="1"/>
              <a:t>Sel. Letters</a:t>
            </a:r>
            <a:r>
              <a:rPr lang="en-150" sz="900"/>
              <a:t>, 1975, p.8. n.1.) This almost certainly means that Lady Gregory typed it and sent it to him by way of informing him about Joyce’s progress. That fact can only deepen our sense that Joyce was now in the network of epistolary relations which characterised the dominant group in the Revival – and this, in turn, conditioned his ‘Aristotelian’ reaction to Synge’s play considered as a ‘push=back’ against the leaders. </a:t>
            </a:r>
            <a:endParaRPr lang="en-GB" sz="900"/>
          </a:p>
        </p:txBody>
      </p:sp>
    </p:spTree>
    <p:extLst>
      <p:ext uri="{BB962C8B-B14F-4D97-AF65-F5344CB8AC3E}">
        <p14:creationId xmlns:p14="http://schemas.microsoft.com/office/powerpoint/2010/main" val="288730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building, outdoor, sky, government building&#10;&#10;Description automatically generated">
            <a:extLst>
              <a:ext uri="{FF2B5EF4-FFF2-40B4-BE49-F238E27FC236}">
                <a16:creationId xmlns:a16="http://schemas.microsoft.com/office/drawing/2014/main" id="{0BCEDF07-99D9-4F53-BFE3-A955637441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1843" y="2289608"/>
            <a:ext cx="1842472" cy="1231106"/>
          </a:xfrm>
          <a:prstGeom prst="rect">
            <a:avLst/>
          </a:prstGeom>
        </p:spPr>
      </p:pic>
      <p:sp>
        <p:nvSpPr>
          <p:cNvPr id="2" name="TextBox 1">
            <a:extLst>
              <a:ext uri="{FF2B5EF4-FFF2-40B4-BE49-F238E27FC236}">
                <a16:creationId xmlns:a16="http://schemas.microsoft.com/office/drawing/2014/main" id="{0E3CDD6E-51CB-4719-972E-FED0776E4BE2}"/>
              </a:ext>
            </a:extLst>
          </p:cNvPr>
          <p:cNvSpPr txBox="1"/>
          <p:nvPr/>
        </p:nvSpPr>
        <p:spPr>
          <a:xfrm>
            <a:off x="3850105" y="4397353"/>
            <a:ext cx="8074040" cy="1954381"/>
          </a:xfrm>
          <a:prstGeom prst="rect">
            <a:avLst/>
          </a:prstGeom>
          <a:noFill/>
        </p:spPr>
        <p:txBody>
          <a:bodyPr wrap="square" rtlCol="0">
            <a:spAutoFit/>
          </a:bodyPr>
          <a:lstStyle/>
          <a:p>
            <a:r>
              <a:rPr lang="en-150" sz="1400" b="0" i="0">
                <a:solidFill>
                  <a:srgbClr val="000000"/>
                </a:solidFill>
                <a:effectLst/>
                <a:latin typeface="Verdana" panose="020B0604030504040204" pitchFamily="34" charset="0"/>
              </a:rPr>
              <a:t>[...] </a:t>
            </a:r>
            <a:r>
              <a:rPr lang="en-150" sz="1400" b="0" i="0">
                <a:solidFill>
                  <a:schemeClr val="accent1"/>
                </a:solidFill>
                <a:effectLst/>
                <a:latin typeface="Verdana" panose="020B0604030504040204" pitchFamily="34" charset="0"/>
              </a:rPr>
              <a:t>It </a:t>
            </a:r>
            <a:r>
              <a:rPr lang="en-GB" sz="1400" b="0" i="0">
                <a:solidFill>
                  <a:schemeClr val="accent1"/>
                </a:solidFill>
                <a:effectLst/>
                <a:latin typeface="Verdana" panose="020B0604030504040204" pitchFamily="34" charset="0"/>
              </a:rPr>
              <a:t>wounded him to think that he would never be but a shy guest at the feast of the world’s culture and that the monkish learning</a:t>
            </a:r>
            <a:r>
              <a:rPr lang="en-GB" sz="1400" b="0" i="0">
                <a:solidFill>
                  <a:srgbClr val="000000"/>
                </a:solidFill>
                <a:effectLst/>
                <a:latin typeface="Verdana" panose="020B0604030504040204" pitchFamily="34" charset="0"/>
              </a:rPr>
              <a:t>, in terms of which he was striving to forge out an esthetic philosophy</a:t>
            </a:r>
            <a:r>
              <a:rPr lang="en-GB" sz="1400" b="0" i="0">
                <a:solidFill>
                  <a:schemeClr val="accent1"/>
                </a:solidFill>
                <a:effectLst/>
                <a:latin typeface="Verdana" panose="020B0604030504040204" pitchFamily="34" charset="0"/>
              </a:rPr>
              <a:t>, was held no higher by the age he lived in than the subtle and curious jargons of heraldry and falconry.</a:t>
            </a:r>
            <a:r>
              <a:rPr lang="en-150" sz="1400" b="0" i="0">
                <a:solidFill>
                  <a:schemeClr val="accent1"/>
                </a:solidFill>
                <a:effectLst/>
                <a:latin typeface="Verdana" panose="020B0604030504040204" pitchFamily="34" charset="0"/>
              </a:rPr>
              <a:t> </a:t>
            </a:r>
            <a:br>
              <a:rPr lang="en-150" sz="1400" b="0" i="0">
                <a:solidFill>
                  <a:schemeClr val="accent1"/>
                </a:solidFill>
                <a:effectLst/>
                <a:latin typeface="Verdana" panose="020B0604030504040204" pitchFamily="34" charset="0"/>
              </a:rPr>
            </a:br>
            <a:br>
              <a:rPr lang="en-150" sz="900" b="0" i="0">
                <a:solidFill>
                  <a:srgbClr val="000000"/>
                </a:solidFill>
                <a:effectLst/>
                <a:latin typeface="Verdana" panose="020B0604030504040204" pitchFamily="34" charset="0"/>
              </a:rPr>
            </a:br>
            <a:r>
              <a:rPr lang="en-150" sz="1400" b="0" i="0">
                <a:solidFill>
                  <a:srgbClr val="000000"/>
                </a:solidFill>
                <a:effectLst/>
                <a:latin typeface="Verdana" panose="020B0604030504040204" pitchFamily="34" charset="0"/>
              </a:rPr>
              <a:t>  </a:t>
            </a:r>
            <a:r>
              <a:rPr lang="en-GB" sz="1400" b="0" i="0">
                <a:solidFill>
                  <a:srgbClr val="000000"/>
                </a:solidFill>
                <a:effectLst/>
                <a:latin typeface="Verdana" panose="020B0604030504040204" pitchFamily="34" charset="0"/>
              </a:rPr>
              <a:t>The </a:t>
            </a:r>
            <a:r>
              <a:rPr lang="en-GB" sz="1400" b="0" i="0">
                <a:solidFill>
                  <a:schemeClr val="accent1"/>
                </a:solidFill>
                <a:effectLst/>
                <a:latin typeface="Verdana" panose="020B0604030504040204" pitchFamily="34" charset="0"/>
              </a:rPr>
              <a:t>grey block of Trinity on his left, set heavily in the city’s ignorance like a dull stone set in a cumbrous ring</a:t>
            </a:r>
            <a:r>
              <a:rPr lang="en-GB" sz="1400" b="0" i="0">
                <a:solidFill>
                  <a:srgbClr val="000000"/>
                </a:solidFill>
                <a:effectLst/>
                <a:latin typeface="Verdana" panose="020B0604030504040204" pitchFamily="34" charset="0"/>
              </a:rPr>
              <a:t>, pulled his mind downward and while he was striving this way and that to free his feet from </a:t>
            </a:r>
            <a:r>
              <a:rPr lang="en-GB" sz="1400" b="0" i="0">
                <a:solidFill>
                  <a:schemeClr val="accent1"/>
                </a:solidFill>
                <a:effectLst/>
                <a:latin typeface="Verdana" panose="020B0604030504040204" pitchFamily="34" charset="0"/>
              </a:rPr>
              <a:t>the fetters of the reformed conscience</a:t>
            </a:r>
            <a:r>
              <a:rPr lang="en-GB" sz="1400" b="0" i="0">
                <a:solidFill>
                  <a:srgbClr val="000000"/>
                </a:solidFill>
                <a:effectLst/>
                <a:latin typeface="Verdana" panose="020B0604030504040204" pitchFamily="34" charset="0"/>
              </a:rPr>
              <a:t> he came upon the droll statue of the national poet of Ireland.</a:t>
            </a:r>
            <a:r>
              <a:rPr lang="en-150" sz="1400" b="0" i="0">
                <a:solidFill>
                  <a:srgbClr val="000000"/>
                </a:solidFill>
                <a:effectLst/>
                <a:latin typeface="Verdana" panose="020B0604030504040204" pitchFamily="34" charset="0"/>
              </a:rPr>
              <a:t>(</a:t>
            </a:r>
            <a:r>
              <a:rPr lang="en-150" sz="1400" b="0" i="1">
                <a:solidFill>
                  <a:srgbClr val="000000"/>
                </a:solidFill>
                <a:effectLst/>
                <a:latin typeface="Verdana" panose="020B0604030504040204" pitchFamily="34" charset="0"/>
              </a:rPr>
              <a:t>Portrait</a:t>
            </a:r>
            <a:r>
              <a:rPr lang="en-150" sz="1400" b="0" i="0">
                <a:solidFill>
                  <a:srgbClr val="000000"/>
                </a:solidFill>
                <a:effectLst/>
                <a:latin typeface="Verdana" panose="020B0604030504040204" pitchFamily="34" charset="0"/>
              </a:rPr>
              <a:t>, Ch. 5.)</a:t>
            </a:r>
            <a:endParaRPr lang="en-GB" sz="1400"/>
          </a:p>
        </p:txBody>
      </p:sp>
      <p:pic>
        <p:nvPicPr>
          <p:cNvPr id="4" name="Picture 3" descr="A group of men posing for a photo&#10;&#10;Description automatically generated with medium confidence">
            <a:extLst>
              <a:ext uri="{FF2B5EF4-FFF2-40B4-BE49-F238E27FC236}">
                <a16:creationId xmlns:a16="http://schemas.microsoft.com/office/drawing/2014/main" id="{0AB77E26-60B5-44FB-9859-FF5E991ADA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55" y="312890"/>
            <a:ext cx="2583449" cy="4481494"/>
          </a:xfrm>
          <a:prstGeom prst="rect">
            <a:avLst/>
          </a:prstGeom>
        </p:spPr>
      </p:pic>
      <p:sp>
        <p:nvSpPr>
          <p:cNvPr id="5" name="TextBox 4">
            <a:extLst>
              <a:ext uri="{FF2B5EF4-FFF2-40B4-BE49-F238E27FC236}">
                <a16:creationId xmlns:a16="http://schemas.microsoft.com/office/drawing/2014/main" id="{F5B5D758-5E29-49A4-965A-63E745789E99}"/>
              </a:ext>
            </a:extLst>
          </p:cNvPr>
          <p:cNvSpPr txBox="1"/>
          <p:nvPr/>
        </p:nvSpPr>
        <p:spPr>
          <a:xfrm>
            <a:off x="267854" y="4971833"/>
            <a:ext cx="2894135" cy="1200329"/>
          </a:xfrm>
          <a:prstGeom prst="rect">
            <a:avLst/>
          </a:prstGeom>
          <a:noFill/>
        </p:spPr>
        <p:txBody>
          <a:bodyPr wrap="square" rtlCol="0">
            <a:spAutoFit/>
          </a:bodyPr>
          <a:lstStyle/>
          <a:p>
            <a:r>
              <a:rPr lang="en-150" sz="1200"/>
              <a:t>Graduate class, University College Dublin [UCD] 1902. George Clancy [on the left] was shot by Black and Tans when mayor Limerick in the War of Independence. For Joyce he was the ‘peasant student’ ... J. F (“Jeff”) Byrne is the Cranly of </a:t>
            </a:r>
            <a:r>
              <a:rPr lang="en-150" sz="1200" i="1"/>
              <a:t>A Portrait</a:t>
            </a:r>
            <a:r>
              <a:rPr lang="en-150" sz="1200"/>
              <a:t>.  </a:t>
            </a:r>
            <a:endParaRPr lang="en-GB" sz="1200"/>
          </a:p>
        </p:txBody>
      </p:sp>
      <p:pic>
        <p:nvPicPr>
          <p:cNvPr id="7" name="Picture 6" descr="A picture containing building, sky, road, outdoor&#10;&#10;Description automatically generated">
            <a:extLst>
              <a:ext uri="{FF2B5EF4-FFF2-40B4-BE49-F238E27FC236}">
                <a16:creationId xmlns:a16="http://schemas.microsoft.com/office/drawing/2014/main" id="{D9E5C59F-02FD-43F2-8991-63C162974B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2901" y="393383"/>
            <a:ext cx="3786152" cy="2523485"/>
          </a:xfrm>
          <a:prstGeom prst="rect">
            <a:avLst/>
          </a:prstGeom>
        </p:spPr>
      </p:pic>
      <p:pic>
        <p:nvPicPr>
          <p:cNvPr id="6" name="Picture 5" descr="A picture containing building, outdoor, stone, government building&#10;&#10;Description automatically generated">
            <a:extLst>
              <a:ext uri="{FF2B5EF4-FFF2-40B4-BE49-F238E27FC236}">
                <a16:creationId xmlns:a16="http://schemas.microsoft.com/office/drawing/2014/main" id="{209B5A81-C596-4EA0-AC1C-0CD6AA12D4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1754" y="312890"/>
            <a:ext cx="2286000" cy="2350008"/>
          </a:xfrm>
          <a:prstGeom prst="rect">
            <a:avLst/>
          </a:prstGeom>
        </p:spPr>
      </p:pic>
      <p:sp>
        <p:nvSpPr>
          <p:cNvPr id="8" name="TextBox 7">
            <a:extLst>
              <a:ext uri="{FF2B5EF4-FFF2-40B4-BE49-F238E27FC236}">
                <a16:creationId xmlns:a16="http://schemas.microsoft.com/office/drawing/2014/main" id="{787FA062-1641-4FD2-AA8A-F801D5FB749F}"/>
              </a:ext>
            </a:extLst>
          </p:cNvPr>
          <p:cNvSpPr txBox="1"/>
          <p:nvPr/>
        </p:nvSpPr>
        <p:spPr>
          <a:xfrm>
            <a:off x="8061021" y="2947456"/>
            <a:ext cx="3786152" cy="276999"/>
          </a:xfrm>
          <a:prstGeom prst="rect">
            <a:avLst/>
          </a:prstGeom>
          <a:noFill/>
        </p:spPr>
        <p:txBody>
          <a:bodyPr wrap="square" rtlCol="0">
            <a:spAutoFit/>
          </a:bodyPr>
          <a:lstStyle/>
          <a:p>
            <a:pPr algn="ctr"/>
            <a:r>
              <a:rPr lang="en-150" sz="1200"/>
              <a:t>Trinity College, Dublin</a:t>
            </a:r>
            <a:endParaRPr lang="en-GB" sz="1200"/>
          </a:p>
        </p:txBody>
      </p:sp>
      <p:sp>
        <p:nvSpPr>
          <p:cNvPr id="10" name="TextBox 9">
            <a:extLst>
              <a:ext uri="{FF2B5EF4-FFF2-40B4-BE49-F238E27FC236}">
                <a16:creationId xmlns:a16="http://schemas.microsoft.com/office/drawing/2014/main" id="{6AA19407-722C-47EF-955C-EAF9B800718F}"/>
              </a:ext>
            </a:extLst>
          </p:cNvPr>
          <p:cNvSpPr txBox="1"/>
          <p:nvPr/>
        </p:nvSpPr>
        <p:spPr>
          <a:xfrm>
            <a:off x="4592332" y="3866545"/>
            <a:ext cx="7695451" cy="369332"/>
          </a:xfrm>
          <a:prstGeom prst="rect">
            <a:avLst/>
          </a:prstGeom>
          <a:noFill/>
        </p:spPr>
        <p:txBody>
          <a:bodyPr wrap="square" rtlCol="0">
            <a:spAutoFit/>
          </a:bodyPr>
          <a:lstStyle/>
          <a:p>
            <a:r>
              <a:rPr lang="en-150"/>
              <a:t>The cultural location of the Irish Catholic intellectual  .. Joyce-style </a:t>
            </a:r>
            <a:endParaRPr lang="en-GB"/>
          </a:p>
        </p:txBody>
      </p:sp>
      <p:pic>
        <p:nvPicPr>
          <p:cNvPr id="14" name="Picture 13" descr="A person wearing a hat&#10;&#10;Description automatically generated with low confidence">
            <a:extLst>
              <a:ext uri="{FF2B5EF4-FFF2-40B4-BE49-F238E27FC236}">
                <a16:creationId xmlns:a16="http://schemas.microsoft.com/office/drawing/2014/main" id="{45023A70-E296-4C1F-BD6F-A24E40AADB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5683" y="1143226"/>
            <a:ext cx="740787" cy="952442"/>
          </a:xfrm>
          <a:prstGeom prst="rect">
            <a:avLst/>
          </a:prstGeom>
        </p:spPr>
      </p:pic>
      <p:sp>
        <p:nvSpPr>
          <p:cNvPr id="15" name="TextBox 14">
            <a:extLst>
              <a:ext uri="{FF2B5EF4-FFF2-40B4-BE49-F238E27FC236}">
                <a16:creationId xmlns:a16="http://schemas.microsoft.com/office/drawing/2014/main" id="{0329B6E9-4AC2-472E-A207-259B2D5158E9}"/>
              </a:ext>
            </a:extLst>
          </p:cNvPr>
          <p:cNvSpPr txBox="1"/>
          <p:nvPr/>
        </p:nvSpPr>
        <p:spPr>
          <a:xfrm>
            <a:off x="6371010" y="1811410"/>
            <a:ext cx="1426350" cy="253916"/>
          </a:xfrm>
          <a:prstGeom prst="rect">
            <a:avLst/>
          </a:prstGeom>
          <a:noFill/>
        </p:spPr>
        <p:txBody>
          <a:bodyPr wrap="square" rtlCol="0">
            <a:spAutoFit/>
          </a:bodyPr>
          <a:lstStyle/>
          <a:p>
            <a:r>
              <a:rPr lang="en-150" sz="1050"/>
              <a:t>FR John Conmee SJ</a:t>
            </a:r>
            <a:endParaRPr lang="en-GB" sz="1050"/>
          </a:p>
        </p:txBody>
      </p:sp>
      <p:pic>
        <p:nvPicPr>
          <p:cNvPr id="11" name="Picture 10" descr="A picture containing text, building, road, outdoor&#10;&#10;Description automatically generated">
            <a:extLst>
              <a:ext uri="{FF2B5EF4-FFF2-40B4-BE49-F238E27FC236}">
                <a16:creationId xmlns:a16="http://schemas.microsoft.com/office/drawing/2014/main" id="{A6414B00-1315-46DF-9D7E-98211E8BBE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flipV="1">
            <a:off x="6596087" y="402908"/>
            <a:ext cx="873970" cy="668150"/>
          </a:xfrm>
          <a:prstGeom prst="rect">
            <a:avLst/>
          </a:prstGeom>
        </p:spPr>
      </p:pic>
      <p:sp>
        <p:nvSpPr>
          <p:cNvPr id="16" name="TextBox 15">
            <a:extLst>
              <a:ext uri="{FF2B5EF4-FFF2-40B4-BE49-F238E27FC236}">
                <a16:creationId xmlns:a16="http://schemas.microsoft.com/office/drawing/2014/main" id="{40CEB44B-B62A-4F4E-AEDF-0D9241DD5AD7}"/>
              </a:ext>
            </a:extLst>
          </p:cNvPr>
          <p:cNvSpPr txBox="1"/>
          <p:nvPr/>
        </p:nvSpPr>
        <p:spPr>
          <a:xfrm>
            <a:off x="5573295" y="442177"/>
            <a:ext cx="1104209" cy="253916"/>
          </a:xfrm>
          <a:prstGeom prst="rect">
            <a:avLst/>
          </a:prstGeom>
          <a:noFill/>
        </p:spPr>
        <p:txBody>
          <a:bodyPr wrap="square" rtlCol="0">
            <a:spAutoFit/>
          </a:bodyPr>
          <a:lstStyle/>
          <a:p>
            <a:r>
              <a:rPr lang="en-150" sz="1000"/>
              <a:t>Thomas Moore</a:t>
            </a:r>
            <a:endParaRPr lang="en-GB" sz="1050"/>
          </a:p>
        </p:txBody>
      </p:sp>
      <p:sp>
        <p:nvSpPr>
          <p:cNvPr id="17" name="TextBox 16">
            <a:extLst>
              <a:ext uri="{FF2B5EF4-FFF2-40B4-BE49-F238E27FC236}">
                <a16:creationId xmlns:a16="http://schemas.microsoft.com/office/drawing/2014/main" id="{CD4206BB-E5B0-42B1-A793-EE8D39DA3A70}"/>
              </a:ext>
            </a:extLst>
          </p:cNvPr>
          <p:cNvSpPr txBox="1"/>
          <p:nvPr/>
        </p:nvSpPr>
        <p:spPr>
          <a:xfrm>
            <a:off x="3034874" y="2780031"/>
            <a:ext cx="1946252" cy="276999"/>
          </a:xfrm>
          <a:prstGeom prst="rect">
            <a:avLst/>
          </a:prstGeom>
          <a:noFill/>
        </p:spPr>
        <p:txBody>
          <a:bodyPr wrap="square" rtlCol="0">
            <a:spAutoFit/>
          </a:bodyPr>
          <a:lstStyle/>
          <a:p>
            <a:r>
              <a:rPr lang="en-150" sz="1200"/>
              <a:t>University College, Dublin</a:t>
            </a:r>
            <a:endParaRPr lang="en-GB" sz="1200"/>
          </a:p>
        </p:txBody>
      </p:sp>
    </p:spTree>
    <p:extLst>
      <p:ext uri="{BB962C8B-B14F-4D97-AF65-F5344CB8AC3E}">
        <p14:creationId xmlns:p14="http://schemas.microsoft.com/office/powerpoint/2010/main" val="2957531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7434299-6E42-45AE-BF67-46FA0EA7A673}"/>
              </a:ext>
            </a:extLst>
          </p:cNvPr>
          <p:cNvSpPr txBox="1"/>
          <p:nvPr/>
        </p:nvSpPr>
        <p:spPr>
          <a:xfrm>
            <a:off x="2813050" y="909715"/>
            <a:ext cx="8940800" cy="1257845"/>
          </a:xfrm>
          <a:prstGeom prst="rect">
            <a:avLst/>
          </a:prstGeom>
          <a:noFill/>
        </p:spPr>
        <p:txBody>
          <a:bodyPr wrap="square">
            <a:spAutoFit/>
          </a:bodyPr>
          <a:lstStyle/>
          <a:p>
            <a:pPr marR="182880" algn="just">
              <a:lnSpc>
                <a:spcPct val="107000"/>
              </a:lnSpc>
              <a:spcBef>
                <a:spcPts val="600"/>
              </a:spcBef>
              <a:spcAft>
                <a:spcPts val="800"/>
              </a:spcAft>
            </a:pPr>
            <a:r>
              <a:rPr lang="en-150" sz="1800" b="1">
                <a:effectLst/>
                <a:latin typeface="Times New Roman" panose="02020603050405020304" pitchFamily="18" charset="0"/>
                <a:ea typeface="Times New Roman" panose="02020603050405020304" pitchFamily="18" charset="0"/>
              </a:rPr>
              <a:t>Lily Yeats </a:t>
            </a:r>
            <a:r>
              <a:rPr lang="en-150" sz="1800">
                <a:effectLst/>
                <a:latin typeface="Times New Roman" panose="02020603050405020304" pitchFamily="18" charset="0"/>
                <a:ea typeface="Times New Roman" panose="02020603050405020304" pitchFamily="18" charset="0"/>
              </a:rPr>
              <a:t>on </a:t>
            </a:r>
            <a:r>
              <a:rPr lang="en-150" sz="1800" i="1">
                <a:effectLst/>
                <a:latin typeface="Times New Roman" panose="02020603050405020304" pitchFamily="18" charset="0"/>
                <a:ea typeface="Times New Roman" panose="02020603050405020304" pitchFamily="18" charset="0"/>
              </a:rPr>
              <a:t>Dubliners</a:t>
            </a:r>
            <a:r>
              <a:rPr lang="en-150" sz="1800">
                <a:effectLst/>
                <a:latin typeface="Times New Roman" panose="02020603050405020304" pitchFamily="18" charset="0"/>
                <a:ea typeface="Times New Roman" panose="02020603050405020304" pitchFamily="18" charset="0"/>
              </a:rPr>
              <a:t>: ‘[</a:t>
            </a:r>
            <a:r>
              <a:rPr lang="en-150" sz="1800">
                <a:solidFill>
                  <a:schemeClr val="accent1"/>
                </a:solidFill>
                <a:effectLst/>
                <a:latin typeface="Times New Roman" panose="02020603050405020304" pitchFamily="18" charset="0"/>
                <a:ea typeface="Times New Roman" panose="02020603050405020304" pitchFamily="18" charset="0"/>
              </a:rPr>
              <a:t>O</a:t>
            </a:r>
            <a:r>
              <a:rPr lang="en-150" sz="1800">
                <a:effectLst/>
                <a:latin typeface="Times New Roman" panose="02020603050405020304" pitchFamily="18" charset="0"/>
                <a:ea typeface="Times New Roman" panose="02020603050405020304" pitchFamily="18" charset="0"/>
              </a:rPr>
              <a:t>]</a:t>
            </a:r>
            <a:r>
              <a:rPr lang="en-150" sz="1800">
                <a:solidFill>
                  <a:schemeClr val="accent1"/>
                </a:solidFill>
                <a:effectLst/>
                <a:latin typeface="Times New Roman" panose="02020603050405020304" pitchFamily="18" charset="0"/>
                <a:ea typeface="Times New Roman" panose="02020603050405020304" pitchFamily="18" charset="0"/>
              </a:rPr>
              <a:t>f their lives I knew nothing, what went on behind the dirty windows</a:t>
            </a:r>
            <a:r>
              <a:rPr lang="en-150" sz="1800">
                <a:effectLst/>
                <a:latin typeface="Times New Roman" panose="02020603050405020304" pitchFamily="18" charset="0"/>
                <a:ea typeface="Times New Roman" panose="02020603050405020304" pitchFamily="18" charset="0"/>
              </a:rPr>
              <a:t>, windows like those behind which James Stephens’s charwomen lived, which were so dirty anyone wishing to look out had to open them. </a:t>
            </a:r>
            <a:r>
              <a:rPr lang="en-150" sz="1800">
                <a:solidFill>
                  <a:schemeClr val="accent1"/>
                </a:solidFill>
                <a:effectLst/>
                <a:latin typeface="Times New Roman" panose="02020603050405020304" pitchFamily="18" charset="0"/>
                <a:ea typeface="Times New Roman" panose="02020603050405020304" pitchFamily="18" charset="0"/>
              </a:rPr>
              <a:t>Since I read </a:t>
            </a:r>
            <a:r>
              <a:rPr lang="en-150" sz="1800" i="1">
                <a:solidFill>
                  <a:schemeClr val="accent1"/>
                </a:solidFill>
                <a:effectLst/>
                <a:latin typeface="Times New Roman" panose="02020603050405020304" pitchFamily="18" charset="0"/>
                <a:ea typeface="Times New Roman" panose="02020603050405020304" pitchFamily="18" charset="0"/>
              </a:rPr>
              <a:t>Dubliners</a:t>
            </a:r>
            <a:r>
              <a:rPr lang="en-150" sz="1800">
                <a:solidFill>
                  <a:schemeClr val="accent1"/>
                </a:solidFill>
                <a:effectLst/>
                <a:latin typeface="Times New Roman" panose="02020603050405020304" pitchFamily="18" charset="0"/>
                <a:ea typeface="Times New Roman" panose="02020603050405020304" pitchFamily="18" charset="0"/>
              </a:rPr>
              <a:t> I feel I know something of their lives</a:t>
            </a:r>
            <a:r>
              <a:rPr lang="en-150" sz="1800">
                <a:effectLst/>
                <a:latin typeface="Times New Roman" panose="02020603050405020304" pitchFamily="18" charset="0"/>
                <a:ea typeface="Times New Roman" panose="02020603050405020304" pitchFamily="18" charset="0"/>
              </a:rPr>
              <a:t>.’</a:t>
            </a:r>
            <a:r>
              <a:rPr lang="en-150">
                <a:latin typeface="Times New Roman" panose="02020603050405020304" pitchFamily="18" charset="0"/>
                <a:ea typeface="Times New Roman" panose="02020603050405020304" pitchFamily="18" charset="0"/>
              </a:rPr>
              <a:t> </a:t>
            </a:r>
          </a:p>
        </p:txBody>
      </p:sp>
      <p:pic>
        <p:nvPicPr>
          <p:cNvPr id="8" name="Picture 7">
            <a:extLst>
              <a:ext uri="{FF2B5EF4-FFF2-40B4-BE49-F238E27FC236}">
                <a16:creationId xmlns:a16="http://schemas.microsoft.com/office/drawing/2014/main" id="{386501D7-1055-4E52-AF29-3B2229E5C9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496" y="1000088"/>
            <a:ext cx="1363801" cy="1749522"/>
          </a:xfrm>
          <a:prstGeom prst="rect">
            <a:avLst/>
          </a:prstGeom>
        </p:spPr>
      </p:pic>
      <p:sp>
        <p:nvSpPr>
          <p:cNvPr id="10" name="TextBox 9">
            <a:extLst>
              <a:ext uri="{FF2B5EF4-FFF2-40B4-BE49-F238E27FC236}">
                <a16:creationId xmlns:a16="http://schemas.microsoft.com/office/drawing/2014/main" id="{C337D037-FD67-4F60-9590-15BF1BDEB618}"/>
              </a:ext>
            </a:extLst>
          </p:cNvPr>
          <p:cNvSpPr txBox="1"/>
          <p:nvPr/>
        </p:nvSpPr>
        <p:spPr>
          <a:xfrm>
            <a:off x="2813050" y="2500440"/>
            <a:ext cx="9347200" cy="3628750"/>
          </a:xfrm>
          <a:prstGeom prst="rect">
            <a:avLst/>
          </a:prstGeom>
          <a:noFill/>
        </p:spPr>
        <p:txBody>
          <a:bodyPr wrap="square">
            <a:spAutoFit/>
          </a:bodyPr>
          <a:lstStyle/>
          <a:p>
            <a:pPr>
              <a:lnSpc>
                <a:spcPct val="107000"/>
              </a:lnSpc>
            </a:pPr>
            <a:r>
              <a:rPr lang="en-150" b="1" i="0">
                <a:solidFill>
                  <a:srgbClr val="000000"/>
                </a:solidFill>
                <a:effectLst/>
                <a:latin typeface="Times New Roman" panose="02020603050405020304" pitchFamily="18" charset="0"/>
              </a:rPr>
              <a:t>J. M. Hone </a:t>
            </a:r>
            <a:r>
              <a:rPr lang="en-150" i="0">
                <a:solidFill>
                  <a:srgbClr val="000000"/>
                </a:solidFill>
                <a:effectLst/>
                <a:latin typeface="Times New Roman" panose="02020603050405020304" pitchFamily="18" charset="0"/>
              </a:rPr>
              <a:t>on </a:t>
            </a:r>
            <a:r>
              <a:rPr lang="en-150" i="1">
                <a:solidFill>
                  <a:srgbClr val="000000"/>
                </a:solidFill>
                <a:effectLst/>
                <a:latin typeface="Times New Roman" panose="02020603050405020304" pitchFamily="18" charset="0"/>
              </a:rPr>
              <a:t>Dubliners</a:t>
            </a:r>
            <a:r>
              <a:rPr lang="en-150" i="0">
                <a:solidFill>
                  <a:srgbClr val="000000"/>
                </a:solidFill>
                <a:effectLst/>
                <a:latin typeface="Times New Roman" panose="02020603050405020304" pitchFamily="18" charset="0"/>
              </a:rPr>
              <a:t>: </a:t>
            </a:r>
            <a:r>
              <a:rPr lang="en-150" b="0" i="0">
                <a:solidFill>
                  <a:srgbClr val="000000"/>
                </a:solidFill>
                <a:effectLst/>
                <a:latin typeface="Times New Roman" panose="02020603050405020304" pitchFamily="18" charset="0"/>
              </a:rPr>
              <a:t> </a:t>
            </a:r>
            <a:r>
              <a:rPr lang="en-GB" b="0" i="0">
                <a:solidFill>
                  <a:srgbClr val="000000"/>
                </a:solidFill>
                <a:effectLst/>
                <a:latin typeface="Times New Roman" panose="02020603050405020304" pitchFamily="18" charset="0"/>
              </a:rPr>
              <a:t>Mr. Joyce’s books exhibit a type of young Irishman of the towns - mostly originating from </a:t>
            </a:r>
            <a:r>
              <a:rPr lang="en-GB" b="0" i="0">
                <a:solidFill>
                  <a:schemeClr val="accent2"/>
                </a:solidFill>
                <a:effectLst/>
                <a:latin typeface="Times New Roman" panose="02020603050405020304" pitchFamily="18" charset="0"/>
              </a:rPr>
              <a:t>the semi-anglicised farming or shopkeeping class </a:t>
            </a:r>
            <a:r>
              <a:rPr lang="en-GB" b="0" i="0">
                <a:solidFill>
                  <a:srgbClr val="000000"/>
                </a:solidFill>
                <a:effectLst/>
                <a:latin typeface="Times New Roman" panose="02020603050405020304" pitchFamily="18" charset="0"/>
              </a:rPr>
              <a:t>of the cast and centre - a type which has been created largely by the modern legislation which provides </a:t>
            </a:r>
            <a:r>
              <a:rPr lang="en-GB" b="0" i="0">
                <a:solidFill>
                  <a:schemeClr val="accent2"/>
                </a:solidFill>
                <a:effectLst/>
                <a:latin typeface="Times New Roman" panose="02020603050405020304" pitchFamily="18" charset="0"/>
              </a:rPr>
              <a:t>Catholic democracy in Ireland with opportunities for an inexpensive university education.</a:t>
            </a:r>
            <a:endParaRPr lang="en-150" b="0" i="0">
              <a:solidFill>
                <a:schemeClr val="accent2"/>
              </a:solidFill>
              <a:effectLst/>
              <a:latin typeface="Times New Roman" panose="02020603050405020304" pitchFamily="18" charset="0"/>
            </a:endParaRPr>
          </a:p>
          <a:p>
            <a:pPr>
              <a:lnSpc>
                <a:spcPct val="107000"/>
              </a:lnSpc>
            </a:pPr>
            <a:r>
              <a:rPr lang="en-150" b="0" i="0">
                <a:solidFill>
                  <a:srgbClr val="000000"/>
                </a:solidFill>
                <a:effectLst/>
                <a:latin typeface="Times New Roman" panose="02020603050405020304" pitchFamily="18" charset="0"/>
              </a:rPr>
              <a:t>   </a:t>
            </a:r>
            <a:r>
              <a:rPr lang="en-GB" b="0" i="0">
                <a:solidFill>
                  <a:srgbClr val="000000"/>
                </a:solidFill>
                <a:effectLst/>
                <a:latin typeface="Times New Roman" panose="02020603050405020304" pitchFamily="18" charset="0"/>
              </a:rPr>
              <a:t>As social documents, therefore, </a:t>
            </a:r>
            <a:r>
              <a:rPr lang="en-GB" b="0" i="0">
                <a:solidFill>
                  <a:schemeClr val="accent2"/>
                </a:solidFill>
                <a:effectLst/>
                <a:latin typeface="Times New Roman" panose="02020603050405020304" pitchFamily="18" charset="0"/>
              </a:rPr>
              <a:t>Mr. Joyce’s novels and stories are much more important than Synge’s plays and stories</a:t>
            </a:r>
            <a:r>
              <a:rPr lang="en-GB" b="0" i="0">
                <a:solidFill>
                  <a:srgbClr val="000000"/>
                </a:solidFill>
                <a:effectLst/>
                <a:latin typeface="Times New Roman" panose="02020603050405020304" pitchFamily="18" charset="0"/>
              </a:rPr>
              <a:t>; for the later writer describes, intimately and realistically, a growing Ireland, not, as Synge did, an Ireland that is passing away with the Gaelic communities of Aran and Connemara. </a:t>
            </a:r>
            <a:r>
              <a:rPr lang="en-GB" b="0" i="0">
                <a:solidFill>
                  <a:schemeClr val="accent2"/>
                </a:solidFill>
                <a:effectLst/>
                <a:latin typeface="Times New Roman" panose="02020603050405020304" pitchFamily="18" charset="0"/>
              </a:rPr>
              <a:t>He writes of a side of life in which - ugly though his picture may be - there is the greatest spiritual energy, a side of Irish life of which our “Protestant” novelists</a:t>
            </a:r>
            <a:r>
              <a:rPr lang="en-GB" b="0" i="0">
                <a:solidFill>
                  <a:srgbClr val="000000"/>
                </a:solidFill>
                <a:effectLst/>
                <a:latin typeface="Times New Roman" panose="02020603050405020304" pitchFamily="18" charset="0"/>
              </a:rPr>
              <a:t>, like Mr. Ervine and Mr. Birmingham, </a:t>
            </a:r>
            <a:r>
              <a:rPr lang="en-GB" b="0" i="0">
                <a:solidFill>
                  <a:schemeClr val="accent2"/>
                </a:solidFill>
                <a:effectLst/>
                <a:latin typeface="Times New Roman" panose="02020603050405020304" pitchFamily="18" charset="0"/>
              </a:rPr>
              <a:t>scarcely wot of except in its political manifestations</a:t>
            </a:r>
            <a:r>
              <a:rPr lang="en-GB" b="0" i="0">
                <a:solidFill>
                  <a:srgbClr val="000000"/>
                </a:solidFill>
                <a:effectLst/>
                <a:latin typeface="Times New Roman" panose="02020603050405020304" pitchFamily="18" charset="0"/>
              </a:rPr>
              <a:t>. </a:t>
            </a:r>
            <a:r>
              <a:rPr lang="en-150">
                <a:solidFill>
                  <a:srgbClr val="000000"/>
                </a:solidFill>
                <a:latin typeface="Times New Roman" panose="02020603050405020304" pitchFamily="18" charset="0"/>
              </a:rPr>
              <a:t>[…] </a:t>
            </a:r>
          </a:p>
          <a:p>
            <a:pPr>
              <a:lnSpc>
                <a:spcPct val="107000"/>
              </a:lnSpc>
            </a:pPr>
            <a:r>
              <a:rPr lang="en-150" b="0" i="0">
                <a:solidFill>
                  <a:srgbClr val="000000"/>
                </a:solidFill>
                <a:effectLst/>
                <a:latin typeface="Times New Roman" panose="02020603050405020304" pitchFamily="18" charset="0"/>
              </a:rPr>
              <a:t>   </a:t>
            </a:r>
            <a:r>
              <a:rPr lang="en-GB" b="0" i="0">
                <a:solidFill>
                  <a:srgbClr val="000000"/>
                </a:solidFill>
                <a:effectLst/>
                <a:latin typeface="Times New Roman" panose="02020603050405020304" pitchFamily="18" charset="0"/>
              </a:rPr>
              <a:t>When I first read </a:t>
            </a:r>
            <a:r>
              <a:rPr lang="en-GB" b="0" i="1">
                <a:solidFill>
                  <a:srgbClr val="000000"/>
                </a:solidFill>
                <a:effectLst/>
                <a:latin typeface="Times New Roman" panose="02020603050405020304" pitchFamily="18" charset="0"/>
              </a:rPr>
              <a:t>Portrait of the Artist as a Young Man</a:t>
            </a:r>
            <a:r>
              <a:rPr lang="en-GB" b="0" i="0">
                <a:solidFill>
                  <a:srgbClr val="000000"/>
                </a:solidFill>
                <a:effectLst/>
                <a:latin typeface="Times New Roman" panose="02020603050405020304" pitchFamily="18" charset="0"/>
              </a:rPr>
              <a:t> it seemed to me that </a:t>
            </a:r>
            <a:r>
              <a:rPr lang="en-GB" b="0" i="0">
                <a:solidFill>
                  <a:schemeClr val="accent2"/>
                </a:solidFill>
                <a:effectLst/>
                <a:latin typeface="Times New Roman" panose="02020603050405020304" pitchFamily="18" charset="0"/>
              </a:rPr>
              <a:t>the book announced the passing of that literary Ireland in which everyone was well bred </a:t>
            </a:r>
            <a:r>
              <a:rPr lang="en-GB" b="0" i="0">
                <a:solidFill>
                  <a:srgbClr val="000000"/>
                </a:solidFill>
                <a:effectLst/>
                <a:latin typeface="Times New Roman" panose="02020603050405020304" pitchFamily="18" charset="0"/>
              </a:rPr>
              <a:t>except a few politicians. </a:t>
            </a:r>
            <a:endParaRPr lang="en-150" b="0" i="0">
              <a:solidFill>
                <a:srgbClr val="000000"/>
              </a:solidFill>
              <a:effectLst/>
              <a:latin typeface="Times New Roman" panose="02020603050405020304" pitchFamily="18" charset="0"/>
            </a:endParaRPr>
          </a:p>
        </p:txBody>
      </p:sp>
      <p:pic>
        <p:nvPicPr>
          <p:cNvPr id="12" name="Picture 11" descr="A person with a mustache&#10;&#10;Description automatically generated with low confidence">
            <a:extLst>
              <a:ext uri="{FF2B5EF4-FFF2-40B4-BE49-F238E27FC236}">
                <a16:creationId xmlns:a16="http://schemas.microsoft.com/office/drawing/2014/main" id="{054C7399-F806-4BA1-A777-EE030187C1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496" y="4418092"/>
            <a:ext cx="1393678" cy="1602730"/>
          </a:xfrm>
          <a:prstGeom prst="rect">
            <a:avLst/>
          </a:prstGeom>
        </p:spPr>
      </p:pic>
      <p:sp>
        <p:nvSpPr>
          <p:cNvPr id="14" name="TextBox 13">
            <a:extLst>
              <a:ext uri="{FF2B5EF4-FFF2-40B4-BE49-F238E27FC236}">
                <a16:creationId xmlns:a16="http://schemas.microsoft.com/office/drawing/2014/main" id="{8DE6CAF4-F4C2-4855-B270-ABED584334FF}"/>
              </a:ext>
            </a:extLst>
          </p:cNvPr>
          <p:cNvSpPr txBox="1"/>
          <p:nvPr/>
        </p:nvSpPr>
        <p:spPr>
          <a:xfrm>
            <a:off x="7971559" y="2000303"/>
            <a:ext cx="3782291" cy="369332"/>
          </a:xfrm>
          <a:prstGeom prst="rect">
            <a:avLst/>
          </a:prstGeom>
          <a:noFill/>
        </p:spPr>
        <p:txBody>
          <a:bodyPr wrap="square">
            <a:spAutoFit/>
          </a:bodyPr>
          <a:lstStyle/>
          <a:p>
            <a:r>
              <a:rPr lang="en-150">
                <a:latin typeface="Times New Roman" panose="02020603050405020304" pitchFamily="18" charset="0"/>
                <a:ea typeface="Times New Roman" panose="02020603050405020304" pitchFamily="18" charset="0"/>
              </a:rPr>
              <a:t> (</a:t>
            </a:r>
            <a:r>
              <a:rPr lang="en-150">
                <a:effectLst/>
                <a:latin typeface="Times New Roman" panose="02020603050405020304" pitchFamily="18" charset="0"/>
                <a:ea typeface="Times New Roman" panose="02020603050405020304" pitchFamily="18" charset="0"/>
              </a:rPr>
              <a:t>Letter to John Quinn, 1 June 1917).</a:t>
            </a:r>
            <a:endParaRPr lang="en-GB"/>
          </a:p>
        </p:txBody>
      </p:sp>
      <p:sp>
        <p:nvSpPr>
          <p:cNvPr id="16" name="TextBox 15">
            <a:extLst>
              <a:ext uri="{FF2B5EF4-FFF2-40B4-BE49-F238E27FC236}">
                <a16:creationId xmlns:a16="http://schemas.microsoft.com/office/drawing/2014/main" id="{2DDB04EC-EE59-49FD-8850-F980CAA47351}"/>
              </a:ext>
            </a:extLst>
          </p:cNvPr>
          <p:cNvSpPr txBox="1"/>
          <p:nvPr/>
        </p:nvSpPr>
        <p:spPr>
          <a:xfrm>
            <a:off x="4200525" y="6129190"/>
            <a:ext cx="7762875" cy="461665"/>
          </a:xfrm>
          <a:prstGeom prst="rect">
            <a:avLst/>
          </a:prstGeom>
          <a:noFill/>
        </p:spPr>
        <p:txBody>
          <a:bodyPr wrap="square">
            <a:spAutoFit/>
          </a:bodyPr>
          <a:lstStyle/>
          <a:p>
            <a:r>
              <a:rPr lang="en-GB" sz="1200" b="0" i="0">
                <a:solidFill>
                  <a:srgbClr val="000000"/>
                </a:solidFill>
                <a:effectLst/>
                <a:latin typeface="Verdana" panose="020B0604030504040204" pitchFamily="34" charset="0"/>
              </a:rPr>
              <a:t>(</a:t>
            </a:r>
            <a:r>
              <a:rPr lang="en-GB" sz="1200" b="0" i="1">
                <a:solidFill>
                  <a:srgbClr val="000000"/>
                </a:solidFill>
                <a:effectLst/>
                <a:latin typeface="Verdana" panose="020B0604030504040204" pitchFamily="34" charset="0"/>
              </a:rPr>
              <a:t>London Mercury</a:t>
            </a:r>
            <a:r>
              <a:rPr lang="en-GB" sz="1200" b="0" i="0">
                <a:solidFill>
                  <a:srgbClr val="000000"/>
                </a:solidFill>
                <a:effectLst/>
                <a:latin typeface="Verdana" panose="020B0604030504040204" pitchFamily="34" charset="0"/>
              </a:rPr>
              <a:t>, January 1923, pp.306-08; in Deming, ed., </a:t>
            </a:r>
            <a:r>
              <a:rPr lang="en-GB" sz="1200" b="0" i="1">
                <a:solidFill>
                  <a:srgbClr val="000000"/>
                </a:solidFill>
                <a:effectLst/>
                <a:latin typeface="Verdana" panose="020B0604030504040204" pitchFamily="34" charset="0"/>
              </a:rPr>
              <a:t>James Joyce: The Critical Heritage</a:t>
            </a:r>
            <a:r>
              <a:rPr lang="en-GB" sz="1200" b="0" i="0">
                <a:solidFill>
                  <a:srgbClr val="000000"/>
                </a:solidFill>
                <a:effectLst/>
                <a:latin typeface="Verdana" panose="020B0604030504040204" pitchFamily="34" charset="0"/>
              </a:rPr>
              <a:t>, 1970 [Vol. 1], pp.297-99.)</a:t>
            </a:r>
            <a:endParaRPr lang="en-GB" sz="1200"/>
          </a:p>
        </p:txBody>
      </p:sp>
      <p:sp>
        <p:nvSpPr>
          <p:cNvPr id="2" name="TextBox 1">
            <a:extLst>
              <a:ext uri="{FF2B5EF4-FFF2-40B4-BE49-F238E27FC236}">
                <a16:creationId xmlns:a16="http://schemas.microsoft.com/office/drawing/2014/main" id="{E7B1696D-DE0C-464E-985A-030425B18931}"/>
              </a:ext>
            </a:extLst>
          </p:cNvPr>
          <p:cNvSpPr txBox="1"/>
          <p:nvPr/>
        </p:nvSpPr>
        <p:spPr>
          <a:xfrm>
            <a:off x="3060071" y="325925"/>
            <a:ext cx="8193386" cy="381715"/>
          </a:xfrm>
          <a:prstGeom prst="rect">
            <a:avLst/>
          </a:prstGeom>
          <a:noFill/>
        </p:spPr>
        <p:txBody>
          <a:bodyPr wrap="square" rtlCol="0">
            <a:spAutoFit/>
          </a:bodyPr>
          <a:lstStyle/>
          <a:p>
            <a:r>
              <a:rPr lang="en-150" i="1"/>
              <a:t>Dubliners</a:t>
            </a:r>
            <a:r>
              <a:rPr lang="en-150"/>
              <a:t> and the ‘well-bred’ reader</a:t>
            </a:r>
            <a:endParaRPr lang="en-GB"/>
          </a:p>
        </p:txBody>
      </p:sp>
    </p:spTree>
    <p:extLst>
      <p:ext uri="{BB962C8B-B14F-4D97-AF65-F5344CB8AC3E}">
        <p14:creationId xmlns:p14="http://schemas.microsoft.com/office/powerpoint/2010/main" val="1983543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2FD32E6-320E-4225-AD55-55DD21804FF5}"/>
              </a:ext>
            </a:extLst>
          </p:cNvPr>
          <p:cNvSpPr txBox="1"/>
          <p:nvPr/>
        </p:nvSpPr>
        <p:spPr>
          <a:xfrm>
            <a:off x="323850" y="3413305"/>
            <a:ext cx="11572875" cy="961482"/>
          </a:xfrm>
          <a:prstGeom prst="rect">
            <a:avLst/>
          </a:prstGeom>
          <a:noFill/>
        </p:spPr>
        <p:txBody>
          <a:bodyPr wrap="square">
            <a:spAutoFit/>
          </a:bodyPr>
          <a:lstStyle/>
          <a:p>
            <a:pPr marL="274320" marR="182880" algn="just">
              <a:lnSpc>
                <a:spcPct val="107000"/>
              </a:lnSpc>
              <a:spcBef>
                <a:spcPts val="600"/>
              </a:spcBef>
              <a:spcAft>
                <a:spcPts val="800"/>
              </a:spcAft>
            </a:pPr>
            <a:r>
              <a:rPr lang="en-150" sz="1800">
                <a:solidFill>
                  <a:schemeClr val="accent1"/>
                </a:solidFill>
                <a:effectLst/>
                <a:latin typeface="Times New Roman" panose="02020603050405020304" pitchFamily="18" charset="0"/>
                <a:ea typeface="Times New Roman" panose="02020603050405020304" pitchFamily="18" charset="0"/>
              </a:rPr>
              <a:t>The poet is the intense centre of the life of his age </a:t>
            </a:r>
            <a:r>
              <a:rPr lang="en-150" sz="1800">
                <a:effectLst/>
                <a:latin typeface="Times New Roman" panose="02020603050405020304" pitchFamily="18" charset="0"/>
                <a:ea typeface="Times New Roman" panose="02020603050405020304" pitchFamily="18" charset="0"/>
              </a:rPr>
              <a:t>to which he stands in a relation than which none can be more vital. He alone is capable of </a:t>
            </a:r>
            <a:r>
              <a:rPr lang="en-150" sz="1800">
                <a:solidFill>
                  <a:schemeClr val="accent1"/>
                </a:solidFill>
                <a:effectLst/>
                <a:latin typeface="Times New Roman" panose="02020603050405020304" pitchFamily="18" charset="0"/>
                <a:ea typeface="Times New Roman" panose="02020603050405020304" pitchFamily="18" charset="0"/>
              </a:rPr>
              <a:t>absorbing in himself the life that surrounds him and of flinging it abroad again </a:t>
            </a:r>
            <a:r>
              <a:rPr lang="en-150" sz="1800">
                <a:effectLst/>
                <a:latin typeface="Times New Roman" panose="02020603050405020304" pitchFamily="18" charset="0"/>
                <a:ea typeface="Times New Roman" panose="02020603050405020304" pitchFamily="18" charset="0"/>
              </a:rPr>
              <a:t>amid planetary music. (Ibid., p.85.) </a:t>
            </a:r>
            <a:endParaRPr lang="en-GB" sz="180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3DBAD154-96F3-4E78-A0AE-834746272793}"/>
              </a:ext>
            </a:extLst>
          </p:cNvPr>
          <p:cNvSpPr txBox="1"/>
          <p:nvPr/>
        </p:nvSpPr>
        <p:spPr>
          <a:xfrm>
            <a:off x="323849" y="2092379"/>
            <a:ext cx="10244447" cy="961482"/>
          </a:xfrm>
          <a:prstGeom prst="rect">
            <a:avLst/>
          </a:prstGeom>
          <a:noFill/>
        </p:spPr>
        <p:txBody>
          <a:bodyPr wrap="square">
            <a:spAutoFit/>
          </a:bodyPr>
          <a:lstStyle/>
          <a:p>
            <a:pPr marL="274320" marR="182880" algn="just">
              <a:lnSpc>
                <a:spcPct val="107000"/>
              </a:lnSpc>
              <a:spcBef>
                <a:spcPts val="600"/>
              </a:spcBef>
              <a:spcAft>
                <a:spcPts val="800"/>
              </a:spcAft>
            </a:pPr>
            <a:r>
              <a:rPr lang="en-150" sz="1800">
                <a:effectLst/>
                <a:latin typeface="Times New Roman" panose="02020603050405020304" pitchFamily="18" charset="0"/>
                <a:ea typeface="Times New Roman" panose="02020603050405020304" pitchFamily="18" charset="0"/>
              </a:rPr>
              <a:t>His family expected that he would at once follow the path of remunerative respectability and save the situation but he could not satisfy his family. He thanked their intention: </a:t>
            </a:r>
            <a:r>
              <a:rPr lang="en-150" sz="1800">
                <a:solidFill>
                  <a:schemeClr val="accent1"/>
                </a:solidFill>
                <a:effectLst/>
                <a:latin typeface="Times New Roman" panose="02020603050405020304" pitchFamily="18" charset="0"/>
                <a:ea typeface="Times New Roman" panose="02020603050405020304" pitchFamily="18" charset="0"/>
              </a:rPr>
              <a:t>it had first fulfilled him with egoism; and he rejoiced that his life had been so self-centred</a:t>
            </a:r>
            <a:r>
              <a:rPr lang="en-150" sz="1800">
                <a:effectLst/>
                <a:latin typeface="Times New Roman" panose="02020603050405020304" pitchFamily="18" charset="0"/>
                <a:ea typeface="Times New Roman" panose="02020603050405020304" pitchFamily="18" charset="0"/>
              </a:rPr>
              <a:t>.</a:t>
            </a:r>
            <a:r>
              <a:rPr lang="en-150">
                <a:latin typeface="Times New Roman" panose="02020603050405020304" pitchFamily="18" charset="0"/>
                <a:ea typeface="Times New Roman" panose="02020603050405020304" pitchFamily="18" charset="0"/>
              </a:rPr>
              <a:t> (Ibid., </a:t>
            </a:r>
            <a:r>
              <a:rPr lang="en-150" sz="1800">
                <a:effectLst/>
                <a:latin typeface="Times New Roman" panose="02020603050405020304" pitchFamily="18" charset="0"/>
                <a:ea typeface="Times New Roman" panose="02020603050405020304" pitchFamily="18" charset="0"/>
              </a:rPr>
              <a:t>p.53.)</a:t>
            </a:r>
            <a:endParaRPr lang="en-GB" sz="180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D5B497A6-2F2B-41D7-B74A-61AF72A95A1B}"/>
              </a:ext>
            </a:extLst>
          </p:cNvPr>
          <p:cNvSpPr txBox="1"/>
          <p:nvPr/>
        </p:nvSpPr>
        <p:spPr>
          <a:xfrm>
            <a:off x="542926" y="4500948"/>
            <a:ext cx="11353800" cy="1930208"/>
          </a:xfrm>
          <a:prstGeom prst="rect">
            <a:avLst/>
          </a:prstGeom>
          <a:noFill/>
        </p:spPr>
        <p:txBody>
          <a:bodyPr wrap="square">
            <a:spAutoFit/>
          </a:bodyPr>
          <a:lstStyle/>
          <a:p>
            <a:pPr>
              <a:lnSpc>
                <a:spcPct val="112000"/>
              </a:lnSpc>
            </a:pPr>
            <a:r>
              <a:rPr lang="en-GB" b="0" i="0" u="sng">
                <a:solidFill>
                  <a:srgbClr val="000000"/>
                </a:solidFill>
                <a:effectLst/>
                <a:latin typeface="Times New Roman" panose="02020603050405020304" pitchFamily="18" charset="0"/>
              </a:rPr>
              <a:t>Spiritual Paralysis</a:t>
            </a:r>
            <a:r>
              <a:rPr lang="en-GB" b="0" i="0">
                <a:solidFill>
                  <a:srgbClr val="000000"/>
                </a:solidFill>
                <a:effectLst/>
                <a:latin typeface="Times New Roman" panose="02020603050405020304" pitchFamily="18" charset="0"/>
              </a:rPr>
              <a:t>: </a:t>
            </a:r>
            <a:r>
              <a:rPr lang="en-150" b="0" i="0">
                <a:solidFill>
                  <a:srgbClr val="000000"/>
                </a:solidFill>
                <a:effectLst/>
                <a:latin typeface="Times New Roman" panose="02020603050405020304" pitchFamily="18" charset="0"/>
              </a:rPr>
              <a:t>[W]</a:t>
            </a:r>
            <a:r>
              <a:rPr lang="en-GB" b="0" i="0">
                <a:solidFill>
                  <a:srgbClr val="000000"/>
                </a:solidFill>
                <a:effectLst/>
                <a:latin typeface="Times New Roman" panose="02020603050405020304" pitchFamily="18" charset="0"/>
              </a:rPr>
              <a:t>henever he encountered a burly black-vested priest taking a stroll of pleasant inspection through these warrens full of swarming and cringing believers he cursed </a:t>
            </a:r>
            <a:r>
              <a:rPr lang="en-GB" b="0" i="0">
                <a:solidFill>
                  <a:schemeClr val="accent1"/>
                </a:solidFill>
                <a:effectLst/>
                <a:latin typeface="Times New Roman" panose="02020603050405020304" pitchFamily="18" charset="0"/>
              </a:rPr>
              <a:t>the farce of Irish Catholicism</a:t>
            </a:r>
            <a:r>
              <a:rPr lang="en-GB" b="0" i="0">
                <a:solidFill>
                  <a:srgbClr val="000000"/>
                </a:solidFill>
                <a:effectLst/>
                <a:latin typeface="Times New Roman" panose="02020603050405020304" pitchFamily="18" charset="0"/>
              </a:rPr>
              <a:t>: an island the inhabitants of which entrusted their wills and mind to other that they might ensure for themselves a life of </a:t>
            </a:r>
            <a:r>
              <a:rPr lang="en-GB" b="0" i="1">
                <a:solidFill>
                  <a:srgbClr val="000000"/>
                </a:solidFill>
                <a:effectLst/>
                <a:latin typeface="Times New Roman" panose="02020603050405020304" pitchFamily="18" charset="0"/>
              </a:rPr>
              <a:t>spiritual paralysis</a:t>
            </a:r>
            <a:r>
              <a:rPr lang="en-GB" b="0" i="0">
                <a:solidFill>
                  <a:srgbClr val="000000"/>
                </a:solidFill>
                <a:effectLst/>
                <a:latin typeface="Times New Roman" panose="02020603050405020304" pitchFamily="18" charset="0"/>
              </a:rPr>
              <a:t>, an island in which all the power and riches are in the keeping of those whose kingdom is not of this world, an island in which </a:t>
            </a:r>
            <a:r>
              <a:rPr lang="en-GB" b="0" i="0">
                <a:solidFill>
                  <a:schemeClr val="accent1"/>
                </a:solidFill>
                <a:effectLst/>
                <a:latin typeface="Times New Roman" panose="02020603050405020304" pitchFamily="18" charset="0"/>
              </a:rPr>
              <a:t>Caesar confesses Christ and Christ confesses Caesar </a:t>
            </a:r>
            <a:r>
              <a:rPr lang="en-GB" b="0" i="0">
                <a:solidFill>
                  <a:srgbClr val="000000"/>
                </a:solidFill>
                <a:effectLst/>
                <a:latin typeface="Times New Roman" panose="02020603050405020304" pitchFamily="18" charset="0"/>
              </a:rPr>
              <a:t>that together they may wax fat upon a starveling rabblement which is bidden ironically to take to itself this consolation in hardship ‘The Kingdom of God is within you’. </a:t>
            </a:r>
            <a:r>
              <a:rPr lang="en-150">
                <a:solidFill>
                  <a:srgbClr val="000000"/>
                </a:solidFill>
                <a:latin typeface="Times New Roman" panose="02020603050405020304" pitchFamily="18" charset="0"/>
              </a:rPr>
              <a:t>(Ibid., p.</a:t>
            </a:r>
            <a:r>
              <a:rPr lang="en-GB" b="0" i="0">
                <a:solidFill>
                  <a:srgbClr val="000000"/>
                </a:solidFill>
                <a:effectLst/>
                <a:latin typeface="Times New Roman" panose="02020603050405020304" pitchFamily="18" charset="0"/>
              </a:rPr>
              <a:t>151</a:t>
            </a:r>
            <a:r>
              <a:rPr lang="en-150" b="0" i="0">
                <a:solidFill>
                  <a:srgbClr val="000000"/>
                </a:solidFill>
                <a:effectLst/>
                <a:latin typeface="Times New Roman" panose="02020603050405020304" pitchFamily="18" charset="0"/>
              </a:rPr>
              <a:t>.)</a:t>
            </a:r>
            <a:endParaRPr lang="en-GB">
              <a:latin typeface="Times New Roman" panose="02020603050405020304" pitchFamily="18" charset="0"/>
            </a:endParaRPr>
          </a:p>
        </p:txBody>
      </p:sp>
      <p:sp>
        <p:nvSpPr>
          <p:cNvPr id="10" name="TextBox 9">
            <a:extLst>
              <a:ext uri="{FF2B5EF4-FFF2-40B4-BE49-F238E27FC236}">
                <a16:creationId xmlns:a16="http://schemas.microsoft.com/office/drawing/2014/main" id="{297E4420-3726-4F93-86F1-9FEEAF7403DA}"/>
              </a:ext>
            </a:extLst>
          </p:cNvPr>
          <p:cNvSpPr txBox="1"/>
          <p:nvPr/>
        </p:nvSpPr>
        <p:spPr>
          <a:xfrm>
            <a:off x="624197" y="238829"/>
            <a:ext cx="9944100" cy="523220"/>
          </a:xfrm>
          <a:prstGeom prst="rect">
            <a:avLst/>
          </a:prstGeom>
          <a:noFill/>
        </p:spPr>
        <p:txBody>
          <a:bodyPr wrap="square" rtlCol="0">
            <a:spAutoFit/>
          </a:bodyPr>
          <a:lstStyle/>
          <a:p>
            <a:r>
              <a:rPr lang="en-150" sz="2800"/>
              <a:t>Joyce as Man of Letters – Egoism in </a:t>
            </a:r>
            <a:r>
              <a:rPr lang="en-150" sz="2800" i="1"/>
              <a:t>Stephen Hero </a:t>
            </a:r>
            <a:endParaRPr lang="en-GB" i="1"/>
          </a:p>
        </p:txBody>
      </p:sp>
      <p:pic>
        <p:nvPicPr>
          <p:cNvPr id="12" name="Picture 11" descr="A person with a beard&#10;&#10;Description automatically generated with medium confidence">
            <a:extLst>
              <a:ext uri="{FF2B5EF4-FFF2-40B4-BE49-F238E27FC236}">
                <a16:creationId xmlns:a16="http://schemas.microsoft.com/office/drawing/2014/main" id="{6A810B15-6FCF-45C2-9BE6-941F79E7EB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043" y="292960"/>
            <a:ext cx="1190007" cy="1629309"/>
          </a:xfrm>
          <a:prstGeom prst="rect">
            <a:avLst/>
          </a:prstGeom>
        </p:spPr>
      </p:pic>
      <p:sp>
        <p:nvSpPr>
          <p:cNvPr id="13" name="TextBox 12">
            <a:extLst>
              <a:ext uri="{FF2B5EF4-FFF2-40B4-BE49-F238E27FC236}">
                <a16:creationId xmlns:a16="http://schemas.microsoft.com/office/drawing/2014/main" id="{4FE433E8-5D60-429F-BAB3-C3498D7487CE}"/>
              </a:ext>
            </a:extLst>
          </p:cNvPr>
          <p:cNvSpPr txBox="1"/>
          <p:nvPr/>
        </p:nvSpPr>
        <p:spPr>
          <a:xfrm>
            <a:off x="10640043" y="1980048"/>
            <a:ext cx="1190007" cy="276999"/>
          </a:xfrm>
          <a:prstGeom prst="rect">
            <a:avLst/>
          </a:prstGeom>
          <a:noFill/>
        </p:spPr>
        <p:txBody>
          <a:bodyPr wrap="square" rtlCol="0">
            <a:spAutoFit/>
          </a:bodyPr>
          <a:lstStyle/>
          <a:p>
            <a:r>
              <a:rPr lang="en-150" sz="1200"/>
              <a:t>Thomas Carlyle</a:t>
            </a:r>
            <a:endParaRPr lang="en-GB" sz="1200"/>
          </a:p>
        </p:txBody>
      </p:sp>
      <p:sp>
        <p:nvSpPr>
          <p:cNvPr id="15" name="TextBox 14">
            <a:extLst>
              <a:ext uri="{FF2B5EF4-FFF2-40B4-BE49-F238E27FC236}">
                <a16:creationId xmlns:a16="http://schemas.microsoft.com/office/drawing/2014/main" id="{55D9D440-DD6E-4533-9CC0-CF4E5E4990EF}"/>
              </a:ext>
            </a:extLst>
          </p:cNvPr>
          <p:cNvSpPr txBox="1"/>
          <p:nvPr/>
        </p:nvSpPr>
        <p:spPr>
          <a:xfrm>
            <a:off x="647700" y="888210"/>
            <a:ext cx="9719953" cy="961482"/>
          </a:xfrm>
          <a:prstGeom prst="rect">
            <a:avLst/>
          </a:prstGeom>
          <a:noFill/>
        </p:spPr>
        <p:txBody>
          <a:bodyPr wrap="square">
            <a:spAutoFit/>
          </a:bodyPr>
          <a:lstStyle/>
          <a:p>
            <a:pPr>
              <a:lnSpc>
                <a:spcPct val="107000"/>
              </a:lnSpc>
            </a:pPr>
            <a:r>
              <a:rPr lang="en-GB" b="0" i="0">
                <a:solidFill>
                  <a:srgbClr val="000000"/>
                </a:solidFill>
                <a:effectLst/>
                <a:latin typeface="Times New Roman" panose="02020603050405020304" pitchFamily="18" charset="0"/>
              </a:rPr>
              <a:t>It was part of that </a:t>
            </a:r>
            <a:r>
              <a:rPr lang="en-GB" b="0" i="0">
                <a:solidFill>
                  <a:schemeClr val="accent1"/>
                </a:solidFill>
                <a:effectLst/>
                <a:latin typeface="Times New Roman" panose="02020603050405020304" pitchFamily="18" charset="0"/>
              </a:rPr>
              <a:t>ineradicable egoism that he was afterwards to call his redeemer that he conceived converging to him all the deeds and thoughts of the microcosm</a:t>
            </a:r>
            <a:r>
              <a:rPr lang="en-GB" b="0" i="0">
                <a:solidFill>
                  <a:srgbClr val="000000"/>
                </a:solidFill>
                <a:effectLst/>
                <a:latin typeface="Times New Roman" panose="02020603050405020304" pitchFamily="18" charset="0"/>
              </a:rPr>
              <a:t>. </a:t>
            </a:r>
            <a:r>
              <a:rPr lang="en-150">
                <a:solidFill>
                  <a:srgbClr val="000000"/>
                </a:solidFill>
                <a:latin typeface="Times New Roman" panose="02020603050405020304" pitchFamily="18" charset="0"/>
              </a:rPr>
              <a:t>(</a:t>
            </a:r>
            <a:r>
              <a:rPr lang="en-150" sz="1800" i="1">
                <a:effectLst/>
                <a:latin typeface="Times New Roman" panose="02020603050405020304" pitchFamily="18" charset="0"/>
                <a:ea typeface="Times New Roman" panose="02020603050405020304" pitchFamily="18" charset="0"/>
              </a:rPr>
              <a:t>Stephen Hero</a:t>
            </a:r>
            <a:r>
              <a:rPr lang="en-150" sz="1800">
                <a:effectLst/>
                <a:latin typeface="Times New Roman" panose="02020603050405020304" pitchFamily="18" charset="0"/>
                <a:ea typeface="Times New Roman" panose="02020603050405020304" pitchFamily="18" charset="0"/>
              </a:rPr>
              <a:t> [1944] London: Jonathan Cape 1966, </a:t>
            </a:r>
            <a:r>
              <a:rPr lang="en-150" b="0" i="0">
                <a:solidFill>
                  <a:srgbClr val="000000"/>
                </a:solidFill>
                <a:effectLst/>
                <a:latin typeface="Times New Roman" panose="02020603050405020304" pitchFamily="18" charset="0"/>
              </a:rPr>
              <a:t>p.</a:t>
            </a:r>
            <a:r>
              <a:rPr lang="en-GB" b="0" i="0">
                <a:solidFill>
                  <a:srgbClr val="000000"/>
                </a:solidFill>
                <a:effectLst/>
                <a:latin typeface="Times New Roman" panose="02020603050405020304" pitchFamily="18" charset="0"/>
              </a:rPr>
              <a:t>39</a:t>
            </a:r>
            <a:r>
              <a:rPr lang="en-150">
                <a:solidFill>
                  <a:srgbClr val="000000"/>
                </a:solidFill>
                <a:latin typeface="Times New Roman" panose="02020603050405020304" pitchFamily="18" charset="0"/>
              </a:rPr>
              <a:t>.)</a:t>
            </a:r>
            <a:endParaRPr lang="en-GB">
              <a:latin typeface="Times New Roman" panose="02020603050405020304" pitchFamily="18" charset="0"/>
            </a:endParaRPr>
          </a:p>
        </p:txBody>
      </p:sp>
    </p:spTree>
    <p:extLst>
      <p:ext uri="{BB962C8B-B14F-4D97-AF65-F5344CB8AC3E}">
        <p14:creationId xmlns:p14="http://schemas.microsoft.com/office/powerpoint/2010/main" val="3845350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0C1C9884-B295-4A23-87A1-D3D69A4651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513" y="438901"/>
            <a:ext cx="3031636" cy="4332275"/>
          </a:xfrm>
          <a:prstGeom prst="rect">
            <a:avLst/>
          </a:prstGeom>
        </p:spPr>
      </p:pic>
      <p:sp>
        <p:nvSpPr>
          <p:cNvPr id="5" name="TextBox 4">
            <a:extLst>
              <a:ext uri="{FF2B5EF4-FFF2-40B4-BE49-F238E27FC236}">
                <a16:creationId xmlns:a16="http://schemas.microsoft.com/office/drawing/2014/main" id="{440722C2-BD2F-435A-A59B-E4D0328DCFAB}"/>
              </a:ext>
            </a:extLst>
          </p:cNvPr>
          <p:cNvSpPr txBox="1"/>
          <p:nvPr/>
        </p:nvSpPr>
        <p:spPr>
          <a:xfrm>
            <a:off x="3920149" y="1509414"/>
            <a:ext cx="7278987" cy="1850571"/>
          </a:xfrm>
          <a:prstGeom prst="rect">
            <a:avLst/>
          </a:prstGeom>
          <a:noFill/>
        </p:spPr>
        <p:txBody>
          <a:bodyPr wrap="square">
            <a:spAutoFit/>
          </a:bodyPr>
          <a:lstStyle/>
          <a:p>
            <a:pPr marL="274320" marR="182880" algn="just">
              <a:lnSpc>
                <a:spcPct val="107000"/>
              </a:lnSpc>
              <a:spcBef>
                <a:spcPts val="600"/>
              </a:spcBef>
              <a:spcAft>
                <a:spcPts val="800"/>
              </a:spcAft>
            </a:pPr>
            <a:r>
              <a:rPr lang="en-GB" sz="1800">
                <a:effectLst/>
                <a:latin typeface="Times New Roman" panose="02020603050405020304" pitchFamily="18" charset="0"/>
                <a:ea typeface="Times New Roman" panose="02020603050405020304" pitchFamily="18" charset="0"/>
              </a:rPr>
              <a:t>Lady Gregory has truly set forth the old age of her country. </a:t>
            </a:r>
            <a:r>
              <a:rPr lang="en-GB" sz="1800">
                <a:solidFill>
                  <a:schemeClr val="accent1"/>
                </a:solidFill>
                <a:effectLst/>
                <a:latin typeface="Times New Roman" panose="02020603050405020304" pitchFamily="18" charset="0"/>
                <a:ea typeface="Times New Roman" panose="02020603050405020304" pitchFamily="18" charset="0"/>
              </a:rPr>
              <a:t>In her new work she has left legends and heroic youth far behind, and has explored in a land almost fabulous in its sorrow and senility. </a:t>
            </a:r>
            <a:r>
              <a:rPr lang="en-GB" sz="1800">
                <a:effectLst/>
                <a:latin typeface="Times New Roman" panose="02020603050405020304" pitchFamily="18" charset="0"/>
                <a:ea typeface="Times New Roman" panose="02020603050405020304" pitchFamily="18" charset="0"/>
              </a:rPr>
              <a:t>[...] These stories appeal to some feeling which is certainly not the feeling of wonder which is the beginning of all speculation. </a:t>
            </a:r>
            <a:r>
              <a:rPr lang="en-GB" sz="1800">
                <a:solidFill>
                  <a:schemeClr val="accent1"/>
                </a:solidFill>
                <a:effectLst/>
                <a:latin typeface="Times New Roman" panose="02020603050405020304" pitchFamily="18" charset="0"/>
                <a:ea typeface="Times New Roman" panose="02020603050405020304" pitchFamily="18" charset="0"/>
              </a:rPr>
              <a:t>The story-tellers are old, and their imagination is not the imagination of childhood</a:t>
            </a:r>
            <a:r>
              <a:rPr lang="en-150">
                <a:solidFill>
                  <a:schemeClr val="accent1"/>
                </a:solidFill>
                <a:latin typeface="Times New Roman" panose="02020603050405020304" pitchFamily="18" charset="0"/>
                <a:ea typeface="Times New Roman" panose="02020603050405020304" pitchFamily="18" charset="0"/>
              </a:rPr>
              <a:t>.</a:t>
            </a:r>
            <a:endParaRPr lang="en-GB" sz="180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1D36B2AB-C450-4C16-B844-0836277DF8D3}"/>
              </a:ext>
            </a:extLst>
          </p:cNvPr>
          <p:cNvSpPr txBox="1"/>
          <p:nvPr/>
        </p:nvSpPr>
        <p:spPr>
          <a:xfrm>
            <a:off x="4209861" y="300037"/>
            <a:ext cx="7201089" cy="707886"/>
          </a:xfrm>
          <a:prstGeom prst="rect">
            <a:avLst/>
          </a:prstGeom>
          <a:noFill/>
        </p:spPr>
        <p:txBody>
          <a:bodyPr wrap="square" rtlCol="0">
            <a:spAutoFit/>
          </a:bodyPr>
          <a:lstStyle/>
          <a:p>
            <a:r>
              <a:rPr lang="en-150" sz="2000"/>
              <a:t>Joyce’s review of Lady Gregory’s </a:t>
            </a:r>
            <a:r>
              <a:rPr lang="en-150" sz="2000" i="1"/>
              <a:t>Poets and Dreamers </a:t>
            </a:r>
            <a:r>
              <a:rPr lang="en-150" sz="2000"/>
              <a:t>(1902) in the </a:t>
            </a:r>
            <a:r>
              <a:rPr lang="en-150" sz="2000" i="1"/>
              <a:t>Daily Express</a:t>
            </a:r>
            <a:r>
              <a:rPr lang="en-150" sz="2000"/>
              <a:t> (26 March 1903). </a:t>
            </a:r>
            <a:endParaRPr lang="en-GB" sz="2000"/>
          </a:p>
        </p:txBody>
      </p:sp>
      <p:sp>
        <p:nvSpPr>
          <p:cNvPr id="8" name="TextBox 7">
            <a:extLst>
              <a:ext uri="{FF2B5EF4-FFF2-40B4-BE49-F238E27FC236}">
                <a16:creationId xmlns:a16="http://schemas.microsoft.com/office/drawing/2014/main" id="{5AB84938-F678-4320-ADA2-87669E613977}"/>
              </a:ext>
            </a:extLst>
          </p:cNvPr>
          <p:cNvSpPr txBox="1"/>
          <p:nvPr/>
        </p:nvSpPr>
        <p:spPr>
          <a:xfrm>
            <a:off x="534154" y="4993242"/>
            <a:ext cx="11238746" cy="1361014"/>
          </a:xfrm>
          <a:prstGeom prst="rect">
            <a:avLst/>
          </a:prstGeom>
          <a:noFill/>
        </p:spPr>
        <p:txBody>
          <a:bodyPr wrap="square">
            <a:spAutoFit/>
          </a:bodyPr>
          <a:lstStyle/>
          <a:p>
            <a:pPr marL="274320" marR="182880" algn="just">
              <a:lnSpc>
                <a:spcPct val="107000"/>
              </a:lnSpc>
              <a:spcBef>
                <a:spcPts val="600"/>
              </a:spcBef>
              <a:spcAft>
                <a:spcPts val="800"/>
              </a:spcAft>
            </a:pPr>
            <a:r>
              <a:rPr lang="en-150" sz="1800" b="1">
                <a:effectLst/>
                <a:latin typeface="Times New Roman" panose="02020603050405020304" pitchFamily="18" charset="0"/>
                <a:ea typeface="Times New Roman" panose="02020603050405020304" pitchFamily="18" charset="0"/>
              </a:rPr>
              <a:t>Buck Mulligan</a:t>
            </a:r>
            <a:r>
              <a:rPr lang="en-150" sz="1800">
                <a:effectLst/>
                <a:latin typeface="Times New Roman" panose="02020603050405020304" pitchFamily="18" charset="0"/>
                <a:ea typeface="Times New Roman" panose="02020603050405020304" pitchFamily="18" charset="0"/>
              </a:rPr>
              <a:t>: ‘</a:t>
            </a:r>
            <a:r>
              <a:rPr lang="en-GB" sz="1800">
                <a:effectLst/>
                <a:latin typeface="Times New Roman" panose="02020603050405020304" pitchFamily="18" charset="0"/>
                <a:ea typeface="Times New Roman" panose="02020603050405020304" pitchFamily="18" charset="0"/>
              </a:rPr>
              <a:t>Longworth is awfully sick, he said, after what you wrote about that old hake Gregory. O you inquisitional drunken jew jesuit! She gets you a job on the paper and then you go and slate her drivel to Jaysus. Couldn’t you do the Yeats touch?</a:t>
            </a:r>
            <a:r>
              <a:rPr lang="en-150" sz="1800">
                <a:effectLst/>
                <a:latin typeface="Times New Roman" panose="02020603050405020304" pitchFamily="18" charset="0"/>
                <a:ea typeface="Times New Roman" panose="02020603050405020304" pitchFamily="18" charset="0"/>
              </a:rPr>
              <a:t>’ </a:t>
            </a:r>
            <a:r>
              <a:rPr lang="en-GB" sz="1800">
                <a:effectLst/>
                <a:latin typeface="Times New Roman" panose="02020603050405020304" pitchFamily="18" charset="0"/>
                <a:ea typeface="Times New Roman" panose="02020603050405020304" pitchFamily="18" charset="0"/>
              </a:rPr>
              <a:t> </a:t>
            </a:r>
          </a:p>
          <a:p>
            <a:pPr marL="91440" marR="0" indent="-91440" algn="r">
              <a:spcBef>
                <a:spcPts val="0"/>
              </a:spcBef>
              <a:spcAft>
                <a:spcPts val="60"/>
              </a:spcAft>
            </a:pPr>
            <a:r>
              <a:rPr lang="en-150" sz="1800">
                <a:effectLst/>
                <a:latin typeface="Times New Roman" panose="02020603050405020304" pitchFamily="18" charset="0"/>
                <a:ea typeface="Times New Roman" panose="02020603050405020304" pitchFamily="18" charset="0"/>
              </a:rPr>
              <a:t>  </a:t>
            </a:r>
            <a:r>
              <a:rPr lang="en-150" sz="1800" i="1">
                <a:effectLst/>
                <a:latin typeface="Times New Roman" panose="02020603050405020304" pitchFamily="18" charset="0"/>
                <a:ea typeface="Times New Roman" panose="02020603050405020304" pitchFamily="18" charset="0"/>
              </a:rPr>
              <a:t>Ulysses</a:t>
            </a:r>
            <a:r>
              <a:rPr lang="en-150" sz="1800">
                <a:effectLst/>
                <a:latin typeface="Times New Roman" panose="02020603050405020304" pitchFamily="18" charset="0"/>
                <a:ea typeface="Times New Roman" panose="02020603050405020304" pitchFamily="18" charset="0"/>
              </a:rPr>
              <a:t> [1921] (London: Bodley Head 1960), pp.277-78. </a:t>
            </a:r>
            <a:endParaRPr lang="en-GB" sz="180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F4F80DB6-E18E-4F3F-9632-C8272EF86E8A}"/>
              </a:ext>
            </a:extLst>
          </p:cNvPr>
          <p:cNvSpPr txBox="1"/>
          <p:nvPr/>
        </p:nvSpPr>
        <p:spPr>
          <a:xfrm>
            <a:off x="4686250" y="3528936"/>
            <a:ext cx="7086650" cy="523220"/>
          </a:xfrm>
          <a:prstGeom prst="rect">
            <a:avLst/>
          </a:prstGeom>
          <a:noFill/>
        </p:spPr>
        <p:txBody>
          <a:bodyPr wrap="square">
            <a:spAutoFit/>
          </a:bodyPr>
          <a:lstStyle/>
          <a:p>
            <a:pPr marL="91440" marR="0" indent="-91440" algn="just">
              <a:spcBef>
                <a:spcPts val="0"/>
              </a:spcBef>
              <a:spcAft>
                <a:spcPts val="60"/>
              </a:spcAft>
            </a:pPr>
            <a:r>
              <a:rPr lang="en-150" sz="1400">
                <a:effectLst/>
                <a:latin typeface="Times New Roman" panose="02020603050405020304" pitchFamily="18" charset="0"/>
                <a:ea typeface="Times New Roman" panose="02020603050405020304" pitchFamily="18" charset="0"/>
              </a:rPr>
              <a:t>Joyce, ‘The Soul of Ireland’, review of Lady Gregory’s </a:t>
            </a:r>
            <a:r>
              <a:rPr lang="en-150" sz="1400" i="1">
                <a:effectLst/>
                <a:latin typeface="Times New Roman" panose="02020603050405020304" pitchFamily="18" charset="0"/>
                <a:ea typeface="Times New Roman" panose="02020603050405020304" pitchFamily="18" charset="0"/>
              </a:rPr>
              <a:t>Poets and Dreamers</a:t>
            </a:r>
            <a:r>
              <a:rPr lang="en-150" sz="1400">
                <a:effectLst/>
                <a:latin typeface="Times New Roman" panose="02020603050405020304" pitchFamily="18" charset="0"/>
                <a:ea typeface="Times New Roman" panose="02020603050405020304" pitchFamily="18" charset="0"/>
              </a:rPr>
              <a:t> [1903], in </a:t>
            </a:r>
            <a:r>
              <a:rPr lang="en-150" sz="1400" i="1">
                <a:effectLst/>
                <a:latin typeface="Times New Roman" panose="02020603050405020304" pitchFamily="18" charset="0"/>
                <a:ea typeface="Times New Roman" panose="02020603050405020304" pitchFamily="18" charset="0"/>
              </a:rPr>
              <a:t>Daily Express</a:t>
            </a:r>
            <a:r>
              <a:rPr lang="en-150" sz="1400">
                <a:effectLst/>
                <a:latin typeface="Times New Roman" panose="02020603050405020304" pitchFamily="18" charset="0"/>
                <a:ea typeface="Times New Roman" panose="02020603050405020304" pitchFamily="18" charset="0"/>
              </a:rPr>
              <a:t> (26 March 1903); rep. in </a:t>
            </a:r>
            <a:r>
              <a:rPr lang="en-150" sz="1400" i="1">
                <a:effectLst/>
                <a:latin typeface="Times New Roman" panose="02020603050405020304" pitchFamily="18" charset="0"/>
                <a:ea typeface="Times New Roman" panose="02020603050405020304" pitchFamily="18" charset="0"/>
              </a:rPr>
              <a:t>Critical Writings</a:t>
            </a:r>
            <a:r>
              <a:rPr lang="en-150" sz="1400">
                <a:effectLst/>
                <a:latin typeface="Times New Roman" panose="02020603050405020304" pitchFamily="18" charset="0"/>
                <a:ea typeface="Times New Roman" panose="02020603050405020304" pitchFamily="18" charset="0"/>
              </a:rPr>
              <a:t> (NY: Viking Press 1957), pp.103-04.</a:t>
            </a:r>
            <a:endParaRPr lang="en-GB" sz="14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64028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89284BFB-927C-4FB7-B9D0-7B2732B0FC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4511278" cy="6858000"/>
          </a:xfrm>
          <a:prstGeom prst="rect">
            <a:avLst/>
          </a:prstGeom>
        </p:spPr>
      </p:pic>
      <p:sp>
        <p:nvSpPr>
          <p:cNvPr id="5" name="TextBox 4">
            <a:extLst>
              <a:ext uri="{FF2B5EF4-FFF2-40B4-BE49-F238E27FC236}">
                <a16:creationId xmlns:a16="http://schemas.microsoft.com/office/drawing/2014/main" id="{5E48E951-488A-4682-9D5B-298D138B280B}"/>
              </a:ext>
            </a:extLst>
          </p:cNvPr>
          <p:cNvSpPr txBox="1"/>
          <p:nvPr/>
        </p:nvSpPr>
        <p:spPr>
          <a:xfrm>
            <a:off x="4895850" y="861269"/>
            <a:ext cx="6943724" cy="3105081"/>
          </a:xfrm>
          <a:prstGeom prst="rect">
            <a:avLst/>
          </a:prstGeom>
          <a:noFill/>
        </p:spPr>
        <p:txBody>
          <a:bodyPr wrap="square">
            <a:spAutoFit/>
          </a:bodyPr>
          <a:lstStyle/>
          <a:p>
            <a:pPr>
              <a:lnSpc>
                <a:spcPct val="108000"/>
              </a:lnSpc>
            </a:pPr>
            <a:r>
              <a:rPr lang="en-150" sz="1600">
                <a:latin typeface="Times New Roman" panose="02020603050405020304" pitchFamily="18" charset="0"/>
                <a:cs typeface="Times New Roman" panose="02020603050405020304" pitchFamily="18" charset="0"/>
              </a:rPr>
              <a:t>To Stanislaus Joyce (9 March 1903) </a:t>
            </a:r>
            <a:r>
              <a:rPr lang="en-GB" sz="1600">
                <a:latin typeface="Times New Roman" panose="02020603050405020304" pitchFamily="18" charset="0"/>
                <a:cs typeface="Times New Roman" panose="02020603050405020304" pitchFamily="18" charset="0"/>
              </a:rPr>
              <a:t>‘[...] </a:t>
            </a:r>
            <a:r>
              <a:rPr lang="en-GB" sz="1600">
                <a:solidFill>
                  <a:schemeClr val="accent1"/>
                </a:solidFill>
                <a:latin typeface="Times New Roman" panose="02020603050405020304" pitchFamily="18" charset="0"/>
                <a:cs typeface="Times New Roman" panose="02020603050405020304" pitchFamily="18" charset="0"/>
              </a:rPr>
              <a:t>Synge is here for a few selling out – he can’t get on either and is going back to Ireland</a:t>
            </a:r>
            <a:r>
              <a:rPr lang="en-GB" sz="1600">
                <a:latin typeface="Times New Roman" panose="02020603050405020304" pitchFamily="18" charset="0"/>
                <a:cs typeface="Times New Roman" panose="02020603050405020304" pitchFamily="18" charset="0"/>
              </a:rPr>
              <a:t>. He says the “Speaker” is always slow but once you get proof the article is sure to appear. He has written four plays - one of which is </a:t>
            </a:r>
            <a:r>
              <a:rPr lang="en-GB" sz="1600" i="1">
                <a:latin typeface="Times New Roman" panose="02020603050405020304" pitchFamily="18" charset="0"/>
                <a:cs typeface="Times New Roman" panose="02020603050405020304" pitchFamily="18" charset="0"/>
              </a:rPr>
              <a:t>Riders to the Sea</a:t>
            </a:r>
            <a:r>
              <a:rPr lang="en-GB" sz="1600">
                <a:latin typeface="Times New Roman" panose="02020603050405020304" pitchFamily="18" charset="0"/>
                <a:cs typeface="Times New Roman" panose="02020603050405020304" pitchFamily="18" charset="0"/>
              </a:rPr>
              <a:t>. Arthur Symons and W. B Yeats admire very much – Yeats told me it was quite Greek: I suppose Synge will be boomed now by the Irish Theatre – the plays are all in one act. </a:t>
            </a:r>
            <a:r>
              <a:rPr lang="en-GB" sz="1600">
                <a:solidFill>
                  <a:schemeClr val="accent1"/>
                </a:solidFill>
                <a:latin typeface="Times New Roman" panose="02020603050405020304" pitchFamily="18" charset="0"/>
                <a:cs typeface="Times New Roman" panose="02020603050405020304" pitchFamily="18" charset="0"/>
              </a:rPr>
              <a:t>Synge gave me the MS of </a:t>
            </a:r>
            <a:r>
              <a:rPr lang="en-GB" sz="1600" i="1">
                <a:solidFill>
                  <a:schemeClr val="accent1"/>
                </a:solidFill>
                <a:latin typeface="Times New Roman" panose="02020603050405020304" pitchFamily="18" charset="0"/>
                <a:cs typeface="Times New Roman" panose="02020603050405020304" pitchFamily="18" charset="0"/>
              </a:rPr>
              <a:t>Riders to the Sea</a:t>
            </a:r>
            <a:r>
              <a:rPr lang="en-GB" sz="1600">
                <a:solidFill>
                  <a:schemeClr val="accent1"/>
                </a:solidFill>
                <a:latin typeface="Times New Roman" panose="02020603050405020304" pitchFamily="18" charset="0"/>
                <a:cs typeface="Times New Roman" panose="02020603050405020304" pitchFamily="18" charset="0"/>
              </a:rPr>
              <a:t> </a:t>
            </a:r>
            <a:r>
              <a:rPr lang="en-GB" sz="1600">
                <a:latin typeface="Times New Roman" panose="02020603050405020304" pitchFamily="18" charset="0"/>
                <a:cs typeface="Times New Roman" panose="02020603050405020304" pitchFamily="18" charset="0"/>
              </a:rPr>
              <a:t>and I have read it: it is a play of Aran in peasant dialect</a:t>
            </a:r>
            <a:r>
              <a:rPr lang="en-GB" sz="1600">
                <a:solidFill>
                  <a:schemeClr val="accent1"/>
                </a:solidFill>
                <a:latin typeface="Times New Roman" panose="02020603050405020304" pitchFamily="18" charset="0"/>
                <a:cs typeface="Times New Roman" panose="02020603050405020304" pitchFamily="18" charset="0"/>
              </a:rPr>
              <a:t>. </a:t>
            </a:r>
            <a:r>
              <a:rPr lang="en-GB" sz="1600" i="1">
                <a:solidFill>
                  <a:schemeClr val="accent1"/>
                </a:solidFill>
                <a:latin typeface="Times New Roman" panose="02020603050405020304" pitchFamily="18" charset="0"/>
                <a:cs typeface="Times New Roman" panose="02020603050405020304" pitchFamily="18" charset="0"/>
              </a:rPr>
              <a:t>I am glad to say that ever since I read it I have been riddling it mentally till it has </a:t>
            </a:r>
            <a:r>
              <a:rPr lang="en-GB" sz="1600">
                <a:solidFill>
                  <a:schemeClr val="accent1"/>
                </a:solidFill>
                <a:latin typeface="Times New Roman" panose="02020603050405020304" pitchFamily="18" charset="0"/>
                <a:cs typeface="Times New Roman" panose="02020603050405020304" pitchFamily="18" charset="0"/>
              </a:rPr>
              <a:t>[</a:t>
            </a:r>
            <a:r>
              <a:rPr lang="en-GB" sz="1600" i="1">
                <a:solidFill>
                  <a:schemeClr val="accent1"/>
                </a:solidFill>
                <a:latin typeface="Times New Roman" panose="02020603050405020304" pitchFamily="18" charset="0"/>
                <a:cs typeface="Times New Roman" panose="02020603050405020304" pitchFamily="18" charset="0"/>
              </a:rPr>
              <a:t>not</a:t>
            </a:r>
            <a:r>
              <a:rPr lang="en-GB" sz="1600">
                <a:solidFill>
                  <a:schemeClr val="accent1"/>
                </a:solidFill>
                <a:latin typeface="Times New Roman" panose="02020603050405020304" pitchFamily="18" charset="0"/>
                <a:cs typeface="Times New Roman" panose="02020603050405020304" pitchFamily="18" charset="0"/>
              </a:rPr>
              <a:t>] </a:t>
            </a:r>
            <a:r>
              <a:rPr lang="en-GB" sz="1600" i="1">
                <a:solidFill>
                  <a:schemeClr val="accent1"/>
                </a:solidFill>
                <a:latin typeface="Times New Roman" panose="02020603050405020304" pitchFamily="18" charset="0"/>
                <a:cs typeface="Times New Roman" panose="02020603050405020304" pitchFamily="18" charset="0"/>
              </a:rPr>
              <a:t>a sound spot</a:t>
            </a:r>
            <a:r>
              <a:rPr lang="en-GB" sz="1600">
                <a:latin typeface="Times New Roman" panose="02020603050405020304" pitchFamily="18" charset="0"/>
                <a:cs typeface="Times New Roman" panose="02020603050405020304" pitchFamily="18" charset="0"/>
              </a:rPr>
              <a:t>. It is tragic about all the men that are drowned in the islands: but thanks be to God Synge is not an Aristotelian. I told him part of my esthetic: he said I have a mind like Spinosa. I cannot write a long letter as I am running for the post. [...]’ </a:t>
            </a:r>
            <a:endParaRPr lang="en-150" sz="160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9DB8F250-90D6-491F-ACC7-7A142335684C}"/>
              </a:ext>
            </a:extLst>
          </p:cNvPr>
          <p:cNvSpPr txBox="1"/>
          <p:nvPr/>
        </p:nvSpPr>
        <p:spPr>
          <a:xfrm>
            <a:off x="4829175" y="291209"/>
            <a:ext cx="6943724" cy="400110"/>
          </a:xfrm>
          <a:prstGeom prst="rect">
            <a:avLst/>
          </a:prstGeom>
          <a:noFill/>
        </p:spPr>
        <p:txBody>
          <a:bodyPr wrap="square">
            <a:spAutoFit/>
          </a:bodyPr>
          <a:lstStyle/>
          <a:p>
            <a:pPr algn="r"/>
            <a:r>
              <a:rPr lang="en-150" sz="2000" b="1"/>
              <a:t>Meeting Synge - c. March 3rd 1902</a:t>
            </a:r>
            <a:endParaRPr lang="en-GB" sz="2000"/>
          </a:p>
        </p:txBody>
      </p:sp>
      <p:sp>
        <p:nvSpPr>
          <p:cNvPr id="11" name="TextBox 10">
            <a:extLst>
              <a:ext uri="{FF2B5EF4-FFF2-40B4-BE49-F238E27FC236}">
                <a16:creationId xmlns:a16="http://schemas.microsoft.com/office/drawing/2014/main" id="{511C33A1-D427-4D38-BB68-CFFBFE7AAA91}"/>
              </a:ext>
            </a:extLst>
          </p:cNvPr>
          <p:cNvSpPr txBox="1"/>
          <p:nvPr/>
        </p:nvSpPr>
        <p:spPr>
          <a:xfrm>
            <a:off x="4829175" y="3882048"/>
            <a:ext cx="7010399" cy="338554"/>
          </a:xfrm>
          <a:prstGeom prst="rect">
            <a:avLst/>
          </a:prstGeom>
          <a:noFill/>
        </p:spPr>
        <p:txBody>
          <a:bodyPr wrap="square">
            <a:spAutoFit/>
          </a:bodyPr>
          <a:lstStyle/>
          <a:p>
            <a:pPr algn="r"/>
            <a:r>
              <a:rPr lang="en-GB" sz="1600" i="1">
                <a:latin typeface="Times New Roman" panose="02020603050405020304" pitchFamily="18" charset="0"/>
              </a:rPr>
              <a:t>Sel</a:t>
            </a:r>
            <a:r>
              <a:rPr lang="en-150" sz="1600" i="1">
                <a:latin typeface="Times New Roman" panose="02020603050405020304" pitchFamily="18" charset="0"/>
              </a:rPr>
              <a:t>ected </a:t>
            </a:r>
            <a:r>
              <a:rPr lang="en-GB" sz="1600" i="1">
                <a:latin typeface="Times New Roman" panose="02020603050405020304" pitchFamily="18" charset="0"/>
              </a:rPr>
              <a:t>Letters</a:t>
            </a:r>
            <a:r>
              <a:rPr lang="en-GB" sz="1600">
                <a:latin typeface="Times New Roman" panose="02020603050405020304" pitchFamily="18" charset="0"/>
              </a:rPr>
              <a:t>, </a:t>
            </a:r>
            <a:r>
              <a:rPr lang="en-150" sz="1600">
                <a:latin typeface="Times New Roman" panose="02020603050405020304" pitchFamily="18" charset="0"/>
              </a:rPr>
              <a:t>1975, </a:t>
            </a:r>
            <a:r>
              <a:rPr lang="en-GB" sz="1600">
                <a:latin typeface="Times New Roman" panose="02020603050405020304" pitchFamily="18" charset="0"/>
              </a:rPr>
              <a:t>p.17</a:t>
            </a:r>
            <a:r>
              <a:rPr lang="en-150" sz="1600">
                <a:latin typeface="Times New Roman" panose="02020603050405020304" pitchFamily="18" charset="0"/>
              </a:rPr>
              <a:t> [my italics</a:t>
            </a:r>
            <a:r>
              <a:rPr lang="en-150" sz="1400">
                <a:latin typeface="Times New Roman" panose="02020603050405020304" pitchFamily="18" charset="0"/>
              </a:rPr>
              <a:t>]</a:t>
            </a:r>
            <a:endParaRPr lang="en-GB" sz="1400">
              <a:latin typeface="Times New Roman" panose="02020603050405020304" pitchFamily="18" charset="0"/>
            </a:endParaRPr>
          </a:p>
        </p:txBody>
      </p:sp>
      <p:sp>
        <p:nvSpPr>
          <p:cNvPr id="13" name="TextBox 12">
            <a:extLst>
              <a:ext uri="{FF2B5EF4-FFF2-40B4-BE49-F238E27FC236}">
                <a16:creationId xmlns:a16="http://schemas.microsoft.com/office/drawing/2014/main" id="{CFC153D9-E75F-4511-A12F-1543D2265D53}"/>
              </a:ext>
            </a:extLst>
          </p:cNvPr>
          <p:cNvSpPr txBox="1"/>
          <p:nvPr/>
        </p:nvSpPr>
        <p:spPr>
          <a:xfrm>
            <a:off x="4895850" y="4325153"/>
            <a:ext cx="7010399" cy="2201244"/>
          </a:xfrm>
          <a:prstGeom prst="rect">
            <a:avLst/>
          </a:prstGeom>
          <a:noFill/>
        </p:spPr>
        <p:txBody>
          <a:bodyPr wrap="square">
            <a:spAutoFit/>
          </a:bodyPr>
          <a:lstStyle/>
          <a:p>
            <a:pPr>
              <a:lnSpc>
                <a:spcPct val="108000"/>
              </a:lnSpc>
            </a:pPr>
            <a:r>
              <a:rPr lang="en-GB" sz="1600" b="1" i="0">
                <a:solidFill>
                  <a:srgbClr val="000000"/>
                </a:solidFill>
                <a:effectLst/>
                <a:latin typeface="Times New Roman" panose="02020603050405020304" pitchFamily="18" charset="0"/>
              </a:rPr>
              <a:t>To Harriet Shaw Weaver </a:t>
            </a:r>
            <a:r>
              <a:rPr lang="en-GB" sz="1600" b="0" i="0">
                <a:solidFill>
                  <a:srgbClr val="000000"/>
                </a:solidFill>
                <a:effectLst/>
                <a:latin typeface="Times New Roman" panose="02020603050405020304" pitchFamily="18" charset="0"/>
              </a:rPr>
              <a:t>(8 Nov. 1916)</a:t>
            </a:r>
            <a:r>
              <a:rPr lang="en-150" sz="1600" b="0" i="0">
                <a:solidFill>
                  <a:srgbClr val="000000"/>
                </a:solidFill>
                <a:effectLst/>
                <a:latin typeface="Times New Roman" panose="02020603050405020304" pitchFamily="18" charset="0"/>
              </a:rPr>
              <a:t> ‘[...] </a:t>
            </a:r>
            <a:r>
              <a:rPr lang="en-GB" sz="1600" b="0" i="0">
                <a:solidFill>
                  <a:srgbClr val="000000"/>
                </a:solidFill>
                <a:effectLst/>
                <a:latin typeface="Times New Roman" panose="02020603050405020304" pitchFamily="18" charset="0"/>
              </a:rPr>
              <a:t>I refused to sign the letter of protest against </a:t>
            </a:r>
            <a:r>
              <a:rPr lang="en-GB" sz="1600" b="0" i="1">
                <a:solidFill>
                  <a:srgbClr val="000000"/>
                </a:solidFill>
                <a:effectLst/>
                <a:latin typeface="Times New Roman" panose="02020603050405020304" pitchFamily="18" charset="0"/>
              </a:rPr>
              <a:t>Countess Cathleen </a:t>
            </a:r>
            <a:r>
              <a:rPr lang="en-GB" sz="1600" b="0" i="0">
                <a:solidFill>
                  <a:srgbClr val="000000"/>
                </a:solidFill>
                <a:effectLst/>
                <a:latin typeface="Times New Roman" panose="02020603050405020304" pitchFamily="18" charset="0"/>
              </a:rPr>
              <a:t>when I was an undergraduate. I was the only student who refused his signature. Some years later I made the acquaintance of Mr. Yeats. He invited me to write a play for his theatre and I promised to do so in ten years</a:t>
            </a:r>
            <a:r>
              <a:rPr lang="en-GB" sz="1600" b="0" i="0">
                <a:solidFill>
                  <a:schemeClr val="accent1"/>
                </a:solidFill>
                <a:effectLst/>
                <a:latin typeface="Times New Roman" panose="02020603050405020304" pitchFamily="18" charset="0"/>
              </a:rPr>
              <a:t>. I met Synge in Paris in 1902 (where I went to study medicine). He gave me </a:t>
            </a:r>
            <a:r>
              <a:rPr lang="en-GB" sz="1600" b="0" i="1">
                <a:solidFill>
                  <a:schemeClr val="accent1"/>
                </a:solidFill>
                <a:effectLst/>
                <a:latin typeface="Times New Roman" panose="02020603050405020304" pitchFamily="18" charset="0"/>
              </a:rPr>
              <a:t>Riders to the Sea</a:t>
            </a:r>
            <a:r>
              <a:rPr lang="en-GB" sz="1600" b="0" i="0">
                <a:solidFill>
                  <a:schemeClr val="accent1"/>
                </a:solidFill>
                <a:effectLst/>
                <a:latin typeface="Times New Roman" panose="02020603050405020304" pitchFamily="18" charset="0"/>
              </a:rPr>
              <a:t> to read and after his death I translated it into Italian.</a:t>
            </a:r>
            <a:r>
              <a:rPr lang="en-GB" sz="1600" b="0" i="0">
                <a:solidFill>
                  <a:srgbClr val="000000"/>
                </a:solidFill>
                <a:effectLst/>
                <a:latin typeface="Times New Roman" panose="02020603050405020304" pitchFamily="18" charset="0"/>
              </a:rPr>
              <a:t> I also translated the first version and Mr. Yeats did not wish that version to be offered to the Italian publisher.’ </a:t>
            </a:r>
            <a:endParaRPr lang="en-GB" sz="1600">
              <a:latin typeface="Times New Roman" panose="02020603050405020304" pitchFamily="18" charset="0"/>
            </a:endParaRPr>
          </a:p>
        </p:txBody>
      </p:sp>
      <p:sp>
        <p:nvSpPr>
          <p:cNvPr id="14" name="TextBox 13">
            <a:extLst>
              <a:ext uri="{FF2B5EF4-FFF2-40B4-BE49-F238E27FC236}">
                <a16:creationId xmlns:a16="http://schemas.microsoft.com/office/drawing/2014/main" id="{26D1C68C-34FD-4F94-8C2A-618FDF56F376}"/>
              </a:ext>
            </a:extLst>
          </p:cNvPr>
          <p:cNvSpPr txBox="1"/>
          <p:nvPr/>
        </p:nvSpPr>
        <p:spPr>
          <a:xfrm>
            <a:off x="8709421" y="6356446"/>
            <a:ext cx="3301604" cy="339901"/>
          </a:xfrm>
          <a:prstGeom prst="rect">
            <a:avLst/>
          </a:prstGeom>
          <a:noFill/>
        </p:spPr>
        <p:txBody>
          <a:bodyPr wrap="square">
            <a:spAutoFit/>
          </a:bodyPr>
          <a:lstStyle/>
          <a:p>
            <a:pPr algn="r">
              <a:lnSpc>
                <a:spcPct val="108000"/>
              </a:lnSpc>
            </a:pPr>
            <a:r>
              <a:rPr lang="en-GB" sz="1600" b="0" i="0">
                <a:solidFill>
                  <a:srgbClr val="000000"/>
                </a:solidFill>
                <a:effectLst/>
                <a:latin typeface="Times New Roman" panose="02020603050405020304" pitchFamily="18" charset="0"/>
              </a:rPr>
              <a:t>(</a:t>
            </a:r>
            <a:r>
              <a:rPr lang="en-GB" sz="1600" b="0" i="1">
                <a:solidFill>
                  <a:srgbClr val="000000"/>
                </a:solidFill>
                <a:effectLst/>
                <a:latin typeface="Times New Roman" panose="02020603050405020304" pitchFamily="18" charset="0"/>
              </a:rPr>
              <a:t>Sel. Letters</a:t>
            </a:r>
            <a:r>
              <a:rPr lang="en-GB" sz="1600" b="0" i="0">
                <a:solidFill>
                  <a:srgbClr val="000000"/>
                </a:solidFill>
                <a:effectLst/>
                <a:latin typeface="Times New Roman" panose="02020603050405020304" pitchFamily="18" charset="0"/>
              </a:rPr>
              <a:t>, 1975, p.223.)</a:t>
            </a:r>
            <a:endParaRPr lang="en-GB" sz="1600">
              <a:latin typeface="Times New Roman" panose="02020603050405020304" pitchFamily="18" charset="0"/>
            </a:endParaRPr>
          </a:p>
        </p:txBody>
      </p:sp>
    </p:spTree>
    <p:extLst>
      <p:ext uri="{BB962C8B-B14F-4D97-AF65-F5344CB8AC3E}">
        <p14:creationId xmlns:p14="http://schemas.microsoft.com/office/powerpoint/2010/main" val="1283442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building, outdoor, street&#10;&#10;Description automatically generated">
            <a:extLst>
              <a:ext uri="{FF2B5EF4-FFF2-40B4-BE49-F238E27FC236}">
                <a16:creationId xmlns:a16="http://schemas.microsoft.com/office/drawing/2014/main" id="{7C574012-5C58-4411-AA72-FB0D8D5BE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0399" y="181902"/>
            <a:ext cx="3668398" cy="2292749"/>
          </a:xfrm>
          <a:prstGeom prst="rect">
            <a:avLst/>
          </a:prstGeom>
        </p:spPr>
      </p:pic>
      <p:pic>
        <p:nvPicPr>
          <p:cNvPr id="7" name="Picture 6" descr="A person sitting at a table&#10;&#10;Description automatically generated with low confidence">
            <a:extLst>
              <a:ext uri="{FF2B5EF4-FFF2-40B4-BE49-F238E27FC236}">
                <a16:creationId xmlns:a16="http://schemas.microsoft.com/office/drawing/2014/main" id="{1299F0E7-C2CB-4197-A07F-81F7A8DC43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1858" y="191247"/>
            <a:ext cx="1876429" cy="2318620"/>
          </a:xfrm>
          <a:prstGeom prst="rect">
            <a:avLst/>
          </a:prstGeom>
        </p:spPr>
      </p:pic>
      <p:pic>
        <p:nvPicPr>
          <p:cNvPr id="9" name="Picture 8" descr="A picture containing person, outdoor, standing, old&#10;&#10;Description automatically generated">
            <a:extLst>
              <a:ext uri="{FF2B5EF4-FFF2-40B4-BE49-F238E27FC236}">
                <a16:creationId xmlns:a16="http://schemas.microsoft.com/office/drawing/2014/main" id="{26DDB761-785E-42A6-9900-8E450B541A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526" y="157157"/>
            <a:ext cx="1900989" cy="2352710"/>
          </a:xfrm>
          <a:prstGeom prst="rect">
            <a:avLst/>
          </a:prstGeom>
        </p:spPr>
      </p:pic>
      <p:sp>
        <p:nvSpPr>
          <p:cNvPr id="10" name="TextBox 9">
            <a:extLst>
              <a:ext uri="{FF2B5EF4-FFF2-40B4-BE49-F238E27FC236}">
                <a16:creationId xmlns:a16="http://schemas.microsoft.com/office/drawing/2014/main" id="{7A9B38B5-76EA-4DA3-85A1-B9C049B8A51D}"/>
              </a:ext>
            </a:extLst>
          </p:cNvPr>
          <p:cNvSpPr txBox="1"/>
          <p:nvPr/>
        </p:nvSpPr>
        <p:spPr>
          <a:xfrm>
            <a:off x="2589797" y="3828580"/>
            <a:ext cx="6755731" cy="523220"/>
          </a:xfrm>
          <a:prstGeom prst="rect">
            <a:avLst/>
          </a:prstGeom>
          <a:noFill/>
        </p:spPr>
        <p:txBody>
          <a:bodyPr wrap="square" rtlCol="0">
            <a:spAutoFit/>
          </a:bodyPr>
          <a:lstStyle/>
          <a:p>
            <a:pPr algn="ctr"/>
            <a:r>
              <a:rPr lang="en-150" sz="2800"/>
              <a:t>The </a:t>
            </a:r>
            <a:r>
              <a:rPr lang="en-150" sz="2800" i="1"/>
              <a:t>Playboy</a:t>
            </a:r>
            <a:r>
              <a:rPr lang="en-150" sz="2800"/>
              <a:t> Riot, 26 January, 1907 (Dublin)</a:t>
            </a:r>
            <a:endParaRPr lang="en-GB" sz="2800"/>
          </a:p>
        </p:txBody>
      </p:sp>
      <p:sp>
        <p:nvSpPr>
          <p:cNvPr id="11" name="TextBox 10">
            <a:extLst>
              <a:ext uri="{FF2B5EF4-FFF2-40B4-BE49-F238E27FC236}">
                <a16:creationId xmlns:a16="http://schemas.microsoft.com/office/drawing/2014/main" id="{885BB830-F864-4FB0-B9D4-751335B5E37A}"/>
              </a:ext>
            </a:extLst>
          </p:cNvPr>
          <p:cNvSpPr txBox="1"/>
          <p:nvPr/>
        </p:nvSpPr>
        <p:spPr>
          <a:xfrm>
            <a:off x="853130" y="2928499"/>
            <a:ext cx="10772274" cy="369332"/>
          </a:xfrm>
          <a:prstGeom prst="rect">
            <a:avLst/>
          </a:prstGeom>
          <a:noFill/>
        </p:spPr>
        <p:txBody>
          <a:bodyPr wrap="square" rtlCol="0">
            <a:spAutoFit/>
          </a:bodyPr>
          <a:lstStyle/>
          <a:p>
            <a:r>
              <a:rPr lang="en-150" u="sng"/>
              <a:t>Douglas Hyde, “The Necessity for De-Anglicising Ireland (inaugural address to Irish Literary Society (25 No. 1892)</a:t>
            </a:r>
            <a:r>
              <a:rPr lang="en-150"/>
              <a:t> </a:t>
            </a:r>
            <a:endParaRPr lang="en-GB"/>
          </a:p>
        </p:txBody>
      </p:sp>
      <p:graphicFrame>
        <p:nvGraphicFramePr>
          <p:cNvPr id="12" name="Table 11">
            <a:extLst>
              <a:ext uri="{FF2B5EF4-FFF2-40B4-BE49-F238E27FC236}">
                <a16:creationId xmlns:a16="http://schemas.microsoft.com/office/drawing/2014/main" id="{47454ABC-C479-4B92-80F6-8E57F63822EB}"/>
              </a:ext>
            </a:extLst>
          </p:cNvPr>
          <p:cNvGraphicFramePr>
            <a:graphicFrameLocks noGrp="1"/>
          </p:cNvGraphicFramePr>
          <p:nvPr>
            <p:extLst>
              <p:ext uri="{D42A27DB-BD31-4B8C-83A1-F6EECF244321}">
                <p14:modId xmlns:p14="http://schemas.microsoft.com/office/powerpoint/2010/main" val="2470681328"/>
              </p:ext>
            </p:extLst>
          </p:nvPr>
        </p:nvGraphicFramePr>
        <p:xfrm>
          <a:off x="2109537" y="3396935"/>
          <a:ext cx="9051758" cy="1447800"/>
        </p:xfrm>
        <a:graphic>
          <a:graphicData uri="http://schemas.openxmlformats.org/drawingml/2006/table">
            <a:tbl>
              <a:tblPr/>
              <a:tblGrid>
                <a:gridCol w="9051758">
                  <a:extLst>
                    <a:ext uri="{9D8B030D-6E8A-4147-A177-3AD203B41FA5}">
                      <a16:colId xmlns:a16="http://schemas.microsoft.com/office/drawing/2014/main" val="2940370703"/>
                    </a:ext>
                  </a:extLst>
                </a:gridCol>
              </a:tblGrid>
              <a:tr h="0">
                <a:tc>
                  <a:txBody>
                    <a:bodyPr/>
                    <a:lstStyle/>
                    <a:p>
                      <a:pPr algn="just"/>
                      <a:r>
                        <a:rPr lang="en-GB"/>
                        <a:t>‘</a:t>
                      </a:r>
                      <a:r>
                        <a:rPr lang="en-150"/>
                        <a:t>[...] </a:t>
                      </a:r>
                      <a:r>
                        <a:rPr lang="en-GB"/>
                        <a:t>I have no hesitation at all in saying that every Irish-feeling Irishman who hates the reproach of </a:t>
                      </a:r>
                      <a:r>
                        <a:rPr lang="en-GB">
                          <a:solidFill>
                            <a:schemeClr val="accent2"/>
                          </a:solidFill>
                        </a:rPr>
                        <a:t>West-Britonism</a:t>
                      </a:r>
                      <a:r>
                        <a:rPr lang="en-GB"/>
                        <a:t>, should set himself to encourage the efforts, which are being made to keep alive our once great national tongue.... </a:t>
                      </a:r>
                      <a:r>
                        <a:rPr lang="en-GB">
                          <a:solidFill>
                            <a:schemeClr val="accent2"/>
                          </a:solidFill>
                        </a:rPr>
                        <a:t>we </a:t>
                      </a:r>
                      <a:r>
                        <a:rPr lang="en-GB" sz="1800" kern="1200">
                          <a:solidFill>
                            <a:schemeClr val="accent2"/>
                          </a:solidFill>
                          <a:latin typeface="+mn-lt"/>
                          <a:ea typeface="+mn-ea"/>
                          <a:cs typeface="+mn-cs"/>
                        </a:rPr>
                        <a:t>must</a:t>
                      </a:r>
                      <a:r>
                        <a:rPr lang="en-GB">
                          <a:solidFill>
                            <a:schemeClr val="accent2"/>
                          </a:solidFill>
                        </a:rPr>
                        <a:t> strive to cultivate everything that is most racial, most smacking of the soil, most Gaelic, most Irish, because ... this island </a:t>
                      </a:r>
                      <a:r>
                        <a:rPr lang="en-GB" i="1">
                          <a:solidFill>
                            <a:schemeClr val="accent2"/>
                          </a:solidFill>
                        </a:rPr>
                        <a:t>is</a:t>
                      </a:r>
                      <a:r>
                        <a:rPr lang="en-GB">
                          <a:solidFill>
                            <a:schemeClr val="accent2"/>
                          </a:solidFill>
                        </a:rPr>
                        <a:t> and will </a:t>
                      </a:r>
                      <a:r>
                        <a:rPr lang="en-GB" i="1">
                          <a:solidFill>
                            <a:schemeClr val="accent2"/>
                          </a:solidFill>
                        </a:rPr>
                        <a:t>ever</a:t>
                      </a:r>
                      <a:r>
                        <a:rPr lang="en-GB">
                          <a:solidFill>
                            <a:schemeClr val="accent2"/>
                          </a:solidFill>
                        </a:rPr>
                        <a:t> remain Gaelic to the core ...’ </a:t>
                      </a:r>
                      <a:r>
                        <a:rPr lang="en-GB"/>
                        <a:t>(</a:t>
                      </a:r>
                      <a:r>
                        <a:rPr lang="en-GB" i="1"/>
                        <a:t>Necessity, &amp;c</a:t>
                      </a:r>
                      <a:r>
                        <a:rPr lang="en-GB"/>
                        <a:t>., 1892, para. 14</a:t>
                      </a:r>
                      <a:r>
                        <a:rPr lang="en-150"/>
                        <a:t>.</a:t>
                      </a:r>
                      <a:endParaRPr lang="en-GB"/>
                    </a:p>
                  </a:txBody>
                  <a:tcPr marL="38100" marR="38100" marT="38100" marB="38100" anchor="ctr">
                    <a:lnL>
                      <a:noFill/>
                    </a:lnL>
                    <a:lnR>
                      <a:noFill/>
                    </a:lnR>
                    <a:lnT>
                      <a:noFill/>
                    </a:lnT>
                    <a:lnB>
                      <a:noFill/>
                    </a:lnB>
                    <a:solidFill>
                      <a:srgbClr val="FFFFFF"/>
                    </a:solidFill>
                  </a:tcPr>
                </a:tc>
                <a:extLst>
                  <a:ext uri="{0D108BD9-81ED-4DB2-BD59-A6C34878D82A}">
                    <a16:rowId xmlns:a16="http://schemas.microsoft.com/office/drawing/2014/main" val="4076818628"/>
                  </a:ext>
                </a:extLst>
              </a:tr>
            </a:tbl>
          </a:graphicData>
        </a:graphic>
      </p:graphicFrame>
      <p:sp>
        <p:nvSpPr>
          <p:cNvPr id="14" name="TextBox 13">
            <a:extLst>
              <a:ext uri="{FF2B5EF4-FFF2-40B4-BE49-F238E27FC236}">
                <a16:creationId xmlns:a16="http://schemas.microsoft.com/office/drawing/2014/main" id="{3FFF65F1-F71C-4560-AC93-6BDA7F6C4131}"/>
              </a:ext>
            </a:extLst>
          </p:cNvPr>
          <p:cNvSpPr txBox="1"/>
          <p:nvPr/>
        </p:nvSpPr>
        <p:spPr>
          <a:xfrm>
            <a:off x="2211804" y="5313171"/>
            <a:ext cx="7511716" cy="1107098"/>
          </a:xfrm>
          <a:prstGeom prst="rect">
            <a:avLst/>
          </a:prstGeom>
          <a:noFill/>
        </p:spPr>
        <p:txBody>
          <a:bodyPr wrap="square">
            <a:spAutoFit/>
          </a:bodyPr>
          <a:lstStyle/>
          <a:p>
            <a:pPr>
              <a:lnSpc>
                <a:spcPct val="120000"/>
              </a:lnSpc>
            </a:pPr>
            <a:r>
              <a:rPr lang="en-GB" sz="1400" b="1" i="0">
                <a:solidFill>
                  <a:srgbClr val="000000"/>
                </a:solidFill>
                <a:effectLst/>
                <a:latin typeface="Verdana" panose="020B0604030504040204" pitchFamily="34" charset="0"/>
              </a:rPr>
              <a:t>Arthur Griffith</a:t>
            </a:r>
            <a:r>
              <a:rPr lang="en-150" sz="1400" i="0">
                <a:solidFill>
                  <a:srgbClr val="000000"/>
                </a:solidFill>
                <a:effectLst/>
                <a:latin typeface="Verdana" panose="020B0604030504040204" pitchFamily="34" charset="0"/>
              </a:rPr>
              <a:t>, reacting to </a:t>
            </a:r>
            <a:r>
              <a:rPr lang="en-150" sz="1400" i="1">
                <a:solidFill>
                  <a:srgbClr val="000000"/>
                </a:solidFill>
                <a:effectLst/>
                <a:latin typeface="Verdana" panose="020B0604030504040204" pitchFamily="34" charset="0"/>
              </a:rPr>
              <a:t>The Playboy</a:t>
            </a:r>
            <a:r>
              <a:rPr lang="en-150" sz="1400" i="0">
                <a:solidFill>
                  <a:srgbClr val="000000"/>
                </a:solidFill>
                <a:effectLst/>
                <a:latin typeface="Verdana" panose="020B0604030504040204" pitchFamily="34" charset="0"/>
              </a:rPr>
              <a:t> in </a:t>
            </a:r>
            <a:r>
              <a:rPr lang="en-GB" sz="1400" b="0" i="0">
                <a:solidFill>
                  <a:srgbClr val="000000"/>
                </a:solidFill>
                <a:effectLst/>
                <a:latin typeface="Verdana" panose="020B0604030504040204" pitchFamily="34" charset="0"/>
              </a:rPr>
              <a:t> </a:t>
            </a:r>
            <a:r>
              <a:rPr lang="en-GB" sz="1400" b="0" i="1">
                <a:solidFill>
                  <a:srgbClr val="000000"/>
                </a:solidFill>
                <a:effectLst/>
                <a:latin typeface="Verdana" panose="020B0604030504040204" pitchFamily="34" charset="0"/>
              </a:rPr>
              <a:t>Sinn Féin</a:t>
            </a:r>
            <a:r>
              <a:rPr lang="en-GB" sz="1400" b="0" i="0">
                <a:solidFill>
                  <a:srgbClr val="000000"/>
                </a:solidFill>
                <a:effectLst/>
                <a:latin typeface="Verdana" panose="020B0604030504040204" pitchFamily="34" charset="0"/>
              </a:rPr>
              <a:t> </a:t>
            </a:r>
            <a:r>
              <a:rPr lang="en-150" sz="1400" b="0" i="0">
                <a:solidFill>
                  <a:srgbClr val="000000"/>
                </a:solidFill>
                <a:effectLst/>
                <a:latin typeface="Verdana" panose="020B0604030504040204" pitchFamily="34" charset="0"/>
              </a:rPr>
              <a:t>(</a:t>
            </a:r>
            <a:r>
              <a:rPr lang="en-GB" sz="1400" b="0" i="0">
                <a:solidFill>
                  <a:srgbClr val="000000"/>
                </a:solidFill>
                <a:effectLst/>
                <a:latin typeface="Verdana" panose="020B0604030504040204" pitchFamily="34" charset="0"/>
              </a:rPr>
              <a:t>Jan. 1907</a:t>
            </a:r>
            <a:r>
              <a:rPr lang="en-150" sz="1400" b="0" i="0">
                <a:solidFill>
                  <a:srgbClr val="000000"/>
                </a:solidFill>
                <a:effectLst/>
                <a:latin typeface="Verdana" panose="020B0604030504040204" pitchFamily="34" charset="0"/>
              </a:rPr>
              <a:t>): ‘</a:t>
            </a:r>
            <a:r>
              <a:rPr lang="en-GB" sz="1400" b="0" i="0">
                <a:solidFill>
                  <a:srgbClr val="000000"/>
                </a:solidFill>
                <a:effectLst/>
                <a:latin typeface="Verdana" panose="020B0604030504040204" pitchFamily="34" charset="0"/>
              </a:rPr>
              <a:t>called </a:t>
            </a:r>
            <a:r>
              <a:rPr lang="en-GB" sz="1400" b="0" i="1">
                <a:solidFill>
                  <a:srgbClr val="000000"/>
                </a:solidFill>
                <a:effectLst/>
                <a:latin typeface="Verdana" panose="020B0604030504040204" pitchFamily="34" charset="0"/>
              </a:rPr>
              <a:t>The Playboy</a:t>
            </a:r>
            <a:r>
              <a:rPr lang="en-GB" sz="1400" b="0" i="0">
                <a:solidFill>
                  <a:srgbClr val="000000"/>
                </a:solidFill>
                <a:effectLst/>
                <a:latin typeface="Verdana" panose="020B0604030504040204" pitchFamily="34" charset="0"/>
              </a:rPr>
              <a:t> ‘</a:t>
            </a:r>
            <a:r>
              <a:rPr lang="en-GB" sz="1400" b="0" i="0">
                <a:solidFill>
                  <a:schemeClr val="accent2"/>
                </a:solidFill>
                <a:effectLst/>
                <a:latin typeface="Verdana" panose="020B0604030504040204" pitchFamily="34" charset="0"/>
              </a:rPr>
              <a:t>a vile and inhuman story told in the foulest language we have ever listened to from a public platform </a:t>
            </a:r>
            <a:r>
              <a:rPr lang="en-GB" sz="1400" b="0" i="0">
                <a:solidFill>
                  <a:srgbClr val="000000"/>
                </a:solidFill>
                <a:effectLst/>
                <a:latin typeface="Verdana" panose="020B0604030504040204" pitchFamily="34" charset="0"/>
              </a:rPr>
              <a:t>[..] the production of a </a:t>
            </a:r>
            <a:r>
              <a:rPr lang="en-GB" sz="1400" b="0" i="0">
                <a:solidFill>
                  <a:schemeClr val="accent2"/>
                </a:solidFill>
                <a:effectLst/>
                <a:latin typeface="Verdana" panose="020B0604030504040204" pitchFamily="34" charset="0"/>
              </a:rPr>
              <a:t>moral degenerate who has dishonoured the women of Ireland before all Europe</a:t>
            </a:r>
            <a:r>
              <a:rPr lang="en-GB" sz="1400" b="0" i="0">
                <a:solidFill>
                  <a:srgbClr val="000000"/>
                </a:solidFill>
                <a:effectLst/>
                <a:latin typeface="Verdana" panose="020B0604030504040204" pitchFamily="34" charset="0"/>
              </a:rPr>
              <a:t>’</a:t>
            </a:r>
            <a:endParaRPr lang="en-GB" sz="1400"/>
          </a:p>
        </p:txBody>
      </p:sp>
      <p:pic>
        <p:nvPicPr>
          <p:cNvPr id="16" name="Picture 15" descr="A person with a mustache&#10;&#10;Description automatically generated with low confidence">
            <a:extLst>
              <a:ext uri="{FF2B5EF4-FFF2-40B4-BE49-F238E27FC236}">
                <a16:creationId xmlns:a16="http://schemas.microsoft.com/office/drawing/2014/main" id="{B8F56D03-C9AC-4EDE-8552-3C8DF89C83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482" y="3546893"/>
            <a:ext cx="1706445" cy="2444366"/>
          </a:xfrm>
          <a:prstGeom prst="rect">
            <a:avLst/>
          </a:prstGeom>
        </p:spPr>
      </p:pic>
      <p:pic>
        <p:nvPicPr>
          <p:cNvPr id="18" name="Picture 17" descr="A person with a mustache and glasses&#10;&#10;Description automatically generated with low confidence">
            <a:extLst>
              <a:ext uri="{FF2B5EF4-FFF2-40B4-BE49-F238E27FC236}">
                <a16:creationId xmlns:a16="http://schemas.microsoft.com/office/drawing/2014/main" id="{02A22123-5C09-45C3-94BB-32E4980288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43687" y="4662536"/>
            <a:ext cx="1795593" cy="1757734"/>
          </a:xfrm>
          <a:prstGeom prst="rect">
            <a:avLst/>
          </a:prstGeom>
        </p:spPr>
      </p:pic>
      <p:sp>
        <p:nvSpPr>
          <p:cNvPr id="2" name="TextBox 1">
            <a:extLst>
              <a:ext uri="{FF2B5EF4-FFF2-40B4-BE49-F238E27FC236}">
                <a16:creationId xmlns:a16="http://schemas.microsoft.com/office/drawing/2014/main" id="{91BF1887-1867-462B-AE21-53A99F868F73}"/>
              </a:ext>
            </a:extLst>
          </p:cNvPr>
          <p:cNvSpPr txBox="1"/>
          <p:nvPr/>
        </p:nvSpPr>
        <p:spPr>
          <a:xfrm>
            <a:off x="2765576" y="437731"/>
            <a:ext cx="2480649" cy="769441"/>
          </a:xfrm>
          <a:prstGeom prst="rect">
            <a:avLst/>
          </a:prstGeom>
          <a:noFill/>
        </p:spPr>
        <p:txBody>
          <a:bodyPr wrap="square" rtlCol="0">
            <a:spAutoFit/>
          </a:bodyPr>
          <a:lstStyle/>
          <a:p>
            <a:pPr algn="ctr"/>
            <a:r>
              <a:rPr lang="en-150" sz="2400"/>
              <a:t>The Playboy Riot </a:t>
            </a:r>
            <a:r>
              <a:rPr lang="en-150" sz="2000"/>
              <a:t>26th January, 1907</a:t>
            </a:r>
            <a:endParaRPr lang="en-GB" sz="2000"/>
          </a:p>
        </p:txBody>
      </p:sp>
    </p:spTree>
    <p:extLst>
      <p:ext uri="{BB962C8B-B14F-4D97-AF65-F5344CB8AC3E}">
        <p14:creationId xmlns:p14="http://schemas.microsoft.com/office/powerpoint/2010/main" val="877488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89284BFB-927C-4FB7-B9D0-7B2732B0FC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0722" y="0"/>
            <a:ext cx="4511278" cy="6858000"/>
          </a:xfrm>
          <a:prstGeom prst="rect">
            <a:avLst/>
          </a:prstGeom>
        </p:spPr>
      </p:pic>
      <p:sp>
        <p:nvSpPr>
          <p:cNvPr id="6" name="TextBox 5">
            <a:extLst>
              <a:ext uri="{FF2B5EF4-FFF2-40B4-BE49-F238E27FC236}">
                <a16:creationId xmlns:a16="http://schemas.microsoft.com/office/drawing/2014/main" id="{AD252FBE-7A87-40D3-B88B-8F8CAD0495C4}"/>
              </a:ext>
            </a:extLst>
          </p:cNvPr>
          <p:cNvSpPr txBox="1"/>
          <p:nvPr/>
        </p:nvSpPr>
        <p:spPr>
          <a:xfrm>
            <a:off x="523876" y="1023306"/>
            <a:ext cx="6896100" cy="3937168"/>
          </a:xfrm>
          <a:prstGeom prst="rect">
            <a:avLst/>
          </a:prstGeom>
          <a:noFill/>
        </p:spPr>
        <p:txBody>
          <a:bodyPr wrap="square">
            <a:spAutoFit/>
          </a:bodyPr>
          <a:lstStyle/>
          <a:p>
            <a:pPr>
              <a:lnSpc>
                <a:spcPct val="112000"/>
              </a:lnSpc>
            </a:pPr>
            <a:r>
              <a:rPr lang="en-GB" sz="1600">
                <a:effectLst/>
                <a:latin typeface="Times New Roman" panose="02020603050405020304" pitchFamily="18" charset="0"/>
                <a:ea typeface="Times New Roman" panose="02020603050405020304" pitchFamily="18" charset="0"/>
              </a:rPr>
              <a:t>I see that Synge uses the word “bloody” frequently, and the great phrase was “if all the girls in Mayo were standing before me </a:t>
            </a:r>
            <a:r>
              <a:rPr lang="en-GB" sz="1600">
                <a:solidFill>
                  <a:schemeClr val="accent2"/>
                </a:solidFill>
                <a:effectLst/>
                <a:latin typeface="Times New Roman" panose="02020603050405020304" pitchFamily="18" charset="0"/>
                <a:ea typeface="Times New Roman" panose="02020603050405020304" pitchFamily="18" charset="0"/>
              </a:rPr>
              <a:t>in their shifts</a:t>
            </a:r>
            <a:r>
              <a:rPr lang="en-GB" sz="1600">
                <a:effectLst/>
                <a:latin typeface="Times New Roman" panose="02020603050405020304" pitchFamily="18" charset="0"/>
                <a:ea typeface="Times New Roman" panose="02020603050405020304" pitchFamily="18" charset="0"/>
              </a:rPr>
              <a:t>”, wonderful vision. Yeats is a tiresome idiot; he is quite out of touch with the Irish people, to whom he appeals as the author of “Countess Cathleen”. Synge is better at least he can set them by the ears. </a:t>
            </a:r>
            <a:r>
              <a:rPr lang="en-GB" sz="1600">
                <a:solidFill>
                  <a:schemeClr val="accent1"/>
                </a:solidFill>
                <a:effectLst/>
                <a:latin typeface="Times New Roman" panose="02020603050405020304" pitchFamily="18" charset="0"/>
                <a:ea typeface="Times New Roman" panose="02020603050405020304" pitchFamily="18" charset="0"/>
              </a:rPr>
              <a:t>One writer speaks of Synge and his master Zola </a:t>
            </a:r>
            <a:r>
              <a:rPr lang="en-GB" sz="1600">
                <a:effectLst/>
                <a:latin typeface="Times New Roman" panose="02020603050405020304" pitchFamily="18" charset="0"/>
                <a:ea typeface="Times New Roman" panose="02020603050405020304" pitchFamily="18" charset="0"/>
              </a:rPr>
              <a:t>(!) </a:t>
            </a:r>
            <a:r>
              <a:rPr lang="en-GB" sz="1600">
                <a:solidFill>
                  <a:schemeClr val="accent1"/>
                </a:solidFill>
                <a:effectLst/>
                <a:latin typeface="Times New Roman" panose="02020603050405020304" pitchFamily="18" charset="0"/>
                <a:ea typeface="Times New Roman" panose="02020603050405020304" pitchFamily="18" charset="0"/>
              </a:rPr>
              <a:t>so I suppose when Dubliners appears they will speak of me and my master Synge</a:t>
            </a:r>
            <a:r>
              <a:rPr lang="en-GB" sz="1600">
                <a:effectLst/>
                <a:latin typeface="Times New Roman" panose="02020603050405020304" pitchFamily="18" charset="0"/>
                <a:ea typeface="Times New Roman" panose="02020603050405020304" pitchFamily="18" charset="0"/>
              </a:rPr>
              <a:t>. </a:t>
            </a:r>
            <a:r>
              <a:rPr lang="en-150" sz="1600">
                <a:effectLst/>
                <a:latin typeface="Times New Roman" panose="02020603050405020304" pitchFamily="18" charset="0"/>
                <a:ea typeface="Times New Roman" panose="02020603050405020304" pitchFamily="18" charset="0"/>
              </a:rPr>
              <a:t>[...] </a:t>
            </a:r>
            <a:r>
              <a:rPr lang="en-GB" sz="1600">
                <a:effectLst/>
                <a:latin typeface="Times New Roman" panose="02020603050405020304" pitchFamily="18" charset="0"/>
                <a:ea typeface="Times New Roman" panose="02020603050405020304" pitchFamily="18" charset="0"/>
              </a:rPr>
              <a:t>About Synge himself I cannot speak. I have read only one play of his </a:t>
            </a:r>
            <a:r>
              <a:rPr lang="en-GB" sz="1600" i="1">
                <a:effectLst/>
                <a:latin typeface="Times New Roman" panose="02020603050405020304" pitchFamily="18" charset="0"/>
                <a:ea typeface="Times New Roman" panose="02020603050405020304" pitchFamily="18" charset="0"/>
              </a:rPr>
              <a:t>Riders to the Sea</a:t>
            </a:r>
            <a:r>
              <a:rPr lang="en-GB" sz="1600">
                <a:effectLst/>
                <a:latin typeface="Times New Roman" panose="02020603050405020304" pitchFamily="18" charset="0"/>
                <a:ea typeface="Times New Roman" panose="02020603050405020304" pitchFamily="18" charset="0"/>
              </a:rPr>
              <a:t>, which made Yeats first think of the Greeks (who are always with us) </a:t>
            </a:r>
            <a:r>
              <a:rPr lang="en-150" sz="1600">
                <a:effectLst/>
                <a:latin typeface="Times New Roman" panose="02020603050405020304" pitchFamily="18" charset="0"/>
                <a:ea typeface="Times New Roman" panose="02020603050405020304" pitchFamily="18" charset="0"/>
              </a:rPr>
              <a:t>[...]</a:t>
            </a:r>
            <a:r>
              <a:rPr lang="en-GB" sz="1600">
                <a:effectLst/>
                <a:latin typeface="Times New Roman" panose="02020603050405020304" pitchFamily="18" charset="0"/>
                <a:ea typeface="Times New Roman" panose="02020603050405020304" pitchFamily="18" charset="0"/>
              </a:rPr>
              <a:t> </a:t>
            </a:r>
            <a:r>
              <a:rPr lang="en-GB" sz="1600">
                <a:solidFill>
                  <a:schemeClr val="accent1"/>
                </a:solidFill>
                <a:effectLst/>
                <a:latin typeface="Times New Roman" panose="02020603050405020304" pitchFamily="18" charset="0"/>
                <a:ea typeface="Times New Roman" panose="02020603050405020304" pitchFamily="18" charset="0"/>
              </a:rPr>
              <a:t>Synge asked me to read it in Paris and when I told him what I thought of it and expounded a long critical attack on the catastrophe as he used it he did not pay the least attention to what I said</a:t>
            </a:r>
            <a:r>
              <a:rPr lang="en-GB" sz="1600">
                <a:effectLst/>
                <a:latin typeface="Times New Roman" panose="02020603050405020304" pitchFamily="18" charset="0"/>
                <a:ea typeface="Times New Roman" panose="02020603050405020304" pitchFamily="18" charset="0"/>
              </a:rPr>
              <a:t>. So perhaps his later work has merit. </a:t>
            </a:r>
            <a:r>
              <a:rPr lang="en-150" sz="1600">
                <a:effectLst/>
                <a:latin typeface="Times New Roman" panose="02020603050405020304" pitchFamily="18" charset="0"/>
                <a:ea typeface="Times New Roman" panose="02020603050405020304" pitchFamily="18" charset="0"/>
              </a:rPr>
              <a:t>[...] </a:t>
            </a:r>
            <a:r>
              <a:rPr lang="en-GB" sz="1600">
                <a:effectLst/>
                <a:latin typeface="Times New Roman" panose="02020603050405020304" pitchFamily="18" charset="0"/>
                <a:ea typeface="Times New Roman" panose="02020603050405020304" pitchFamily="18" charset="0"/>
              </a:rPr>
              <a:t>This whole affair has upset me. </a:t>
            </a:r>
            <a:r>
              <a:rPr lang="en-GB" sz="1600">
                <a:solidFill>
                  <a:schemeClr val="accent1"/>
                </a:solidFill>
                <a:effectLst/>
                <a:latin typeface="Times New Roman" panose="02020603050405020304" pitchFamily="18" charset="0"/>
                <a:ea typeface="Times New Roman" panose="02020603050405020304" pitchFamily="18" charset="0"/>
              </a:rPr>
              <a:t>I feel like a man in a house who hears a row in the street and voices he knows shouting but can’t get out to see what the hell is going on</a:t>
            </a:r>
            <a:r>
              <a:rPr lang="en-GB" sz="1600">
                <a:effectLst/>
                <a:latin typeface="Times New Roman" panose="02020603050405020304" pitchFamily="18" charset="0"/>
                <a:ea typeface="Times New Roman" panose="02020603050405020304" pitchFamily="18" charset="0"/>
              </a:rPr>
              <a:t>. It has put me off the story I was “going to write” - to wit, </a:t>
            </a:r>
            <a:r>
              <a:rPr lang="en-GB" sz="1600">
                <a:solidFill>
                  <a:schemeClr val="accent2"/>
                </a:solidFill>
                <a:effectLst/>
                <a:latin typeface="Times New Roman" panose="02020603050405020304" pitchFamily="18" charset="0"/>
                <a:ea typeface="Times New Roman" panose="02020603050405020304" pitchFamily="18" charset="0"/>
              </a:rPr>
              <a:t>The Dead</a:t>
            </a:r>
            <a:r>
              <a:rPr lang="en-150" sz="1600">
                <a:effectLst/>
                <a:latin typeface="Times New Roman" panose="02020603050405020304" pitchFamily="18" charset="0"/>
                <a:ea typeface="Times New Roman" panose="02020603050405020304" pitchFamily="18" charset="0"/>
              </a:rPr>
              <a:t>.</a:t>
            </a:r>
            <a:endParaRPr lang="en-GB" sz="1400"/>
          </a:p>
        </p:txBody>
      </p:sp>
      <p:sp>
        <p:nvSpPr>
          <p:cNvPr id="4" name="TextBox 3">
            <a:extLst>
              <a:ext uri="{FF2B5EF4-FFF2-40B4-BE49-F238E27FC236}">
                <a16:creationId xmlns:a16="http://schemas.microsoft.com/office/drawing/2014/main" id="{F054ED86-D4DF-42D0-BC2E-95BA966C7457}"/>
              </a:ext>
            </a:extLst>
          </p:cNvPr>
          <p:cNvSpPr txBox="1"/>
          <p:nvPr/>
        </p:nvSpPr>
        <p:spPr>
          <a:xfrm>
            <a:off x="439094" y="379315"/>
            <a:ext cx="6181725" cy="369332"/>
          </a:xfrm>
          <a:prstGeom prst="rect">
            <a:avLst/>
          </a:prstGeom>
          <a:noFill/>
        </p:spPr>
        <p:txBody>
          <a:bodyPr wrap="square" rtlCol="0">
            <a:spAutoFit/>
          </a:bodyPr>
          <a:lstStyle/>
          <a:p>
            <a:r>
              <a:rPr lang="en-150" b="0" i="0">
                <a:solidFill>
                  <a:srgbClr val="000000"/>
                </a:solidFill>
                <a:effectLst/>
                <a:latin typeface="Times New Roman" panose="02020603050405020304" pitchFamily="18" charset="0"/>
              </a:rPr>
              <a:t>J</a:t>
            </a:r>
            <a:r>
              <a:rPr lang="en-GB" b="0" i="0">
                <a:solidFill>
                  <a:srgbClr val="000000"/>
                </a:solidFill>
                <a:effectLst/>
                <a:latin typeface="Times New Roman" panose="02020603050405020304" pitchFamily="18" charset="0"/>
              </a:rPr>
              <a:t>o</a:t>
            </a:r>
            <a:r>
              <a:rPr lang="en-150" b="0" i="0">
                <a:solidFill>
                  <a:srgbClr val="000000"/>
                </a:solidFill>
                <a:effectLst/>
                <a:latin typeface="Times New Roman" panose="02020603050405020304" pitchFamily="18" charset="0"/>
              </a:rPr>
              <a:t>yce’s reactions to the </a:t>
            </a:r>
            <a:r>
              <a:rPr lang="en-150" b="0" i="1">
                <a:solidFill>
                  <a:srgbClr val="000000"/>
                </a:solidFill>
                <a:effectLst/>
                <a:latin typeface="Times New Roman" panose="02020603050405020304" pitchFamily="18" charset="0"/>
              </a:rPr>
              <a:t>Playboy</a:t>
            </a:r>
            <a:r>
              <a:rPr lang="en-150" b="0" i="0">
                <a:solidFill>
                  <a:srgbClr val="000000"/>
                </a:solidFill>
                <a:effectLst/>
                <a:latin typeface="Times New Roman" panose="02020603050405020304" pitchFamily="18" charset="0"/>
              </a:rPr>
              <a:t> Riot (Jan-Feb. 1907)</a:t>
            </a:r>
            <a:endParaRPr lang="en-GB" sz="1600">
              <a:latin typeface="Times New Roman" panose="02020603050405020304" pitchFamily="18" charset="0"/>
            </a:endParaRPr>
          </a:p>
        </p:txBody>
      </p:sp>
      <p:sp>
        <p:nvSpPr>
          <p:cNvPr id="8" name="TextBox 7">
            <a:extLst>
              <a:ext uri="{FF2B5EF4-FFF2-40B4-BE49-F238E27FC236}">
                <a16:creationId xmlns:a16="http://schemas.microsoft.com/office/drawing/2014/main" id="{79C1D352-5A9C-4A11-A761-CF59BEEBD873}"/>
              </a:ext>
            </a:extLst>
          </p:cNvPr>
          <p:cNvSpPr txBox="1"/>
          <p:nvPr/>
        </p:nvSpPr>
        <p:spPr>
          <a:xfrm>
            <a:off x="1975248" y="4960474"/>
            <a:ext cx="6194226" cy="338554"/>
          </a:xfrm>
          <a:prstGeom prst="rect">
            <a:avLst/>
          </a:prstGeom>
          <a:noFill/>
        </p:spPr>
        <p:txBody>
          <a:bodyPr wrap="square" rtlCol="0">
            <a:spAutoFit/>
          </a:bodyPr>
          <a:lstStyle/>
          <a:p>
            <a:r>
              <a:rPr lang="en-150" sz="1600" b="0" i="1">
                <a:solidFill>
                  <a:srgbClr val="000000"/>
                </a:solidFill>
                <a:effectLst/>
                <a:latin typeface="Times New Roman" panose="02020603050405020304" pitchFamily="18" charset="0"/>
              </a:rPr>
              <a:t>S</a:t>
            </a:r>
            <a:r>
              <a:rPr lang="en-GB" sz="1600" b="0" i="1">
                <a:solidFill>
                  <a:srgbClr val="000000"/>
                </a:solidFill>
                <a:effectLst/>
                <a:latin typeface="Times New Roman" panose="02020603050405020304" pitchFamily="18" charset="0"/>
              </a:rPr>
              <a:t>elected Letters</a:t>
            </a:r>
            <a:r>
              <a:rPr lang="en-GB" sz="1600" b="0" i="0">
                <a:solidFill>
                  <a:srgbClr val="000000"/>
                </a:solidFill>
                <a:effectLst/>
                <a:latin typeface="Times New Roman" panose="02020603050405020304" pitchFamily="18" charset="0"/>
              </a:rPr>
              <a:t>, ed. Richard Ellmann, Faber 1975, pp.147-48</a:t>
            </a:r>
            <a:r>
              <a:rPr lang="en-150" sz="1600" b="0" i="0">
                <a:solidFill>
                  <a:srgbClr val="000000"/>
                </a:solidFill>
                <a:effectLst/>
                <a:latin typeface="Times New Roman" panose="02020603050405020304" pitchFamily="18" charset="0"/>
              </a:rPr>
              <a:t>.</a:t>
            </a:r>
            <a:endParaRPr lang="en-GB" sz="1600">
              <a:latin typeface="Times New Roman" panose="02020603050405020304" pitchFamily="18" charset="0"/>
            </a:endParaRPr>
          </a:p>
        </p:txBody>
      </p:sp>
      <p:sp>
        <p:nvSpPr>
          <p:cNvPr id="11" name="TextBox 10">
            <a:extLst>
              <a:ext uri="{FF2B5EF4-FFF2-40B4-BE49-F238E27FC236}">
                <a16:creationId xmlns:a16="http://schemas.microsoft.com/office/drawing/2014/main" id="{A1CB2DF6-9A76-4218-A17C-72BF68CC3B4A}"/>
              </a:ext>
            </a:extLst>
          </p:cNvPr>
          <p:cNvSpPr txBox="1"/>
          <p:nvPr/>
        </p:nvSpPr>
        <p:spPr>
          <a:xfrm>
            <a:off x="609601" y="5659021"/>
            <a:ext cx="6543674" cy="584775"/>
          </a:xfrm>
          <a:prstGeom prst="rect">
            <a:avLst/>
          </a:prstGeom>
          <a:noFill/>
        </p:spPr>
        <p:txBody>
          <a:bodyPr wrap="square">
            <a:spAutoFit/>
          </a:bodyPr>
          <a:lstStyle/>
          <a:p>
            <a:r>
              <a:rPr lang="en-150" sz="1600" b="1" i="0">
                <a:solidFill>
                  <a:srgbClr val="000000"/>
                </a:solidFill>
                <a:effectLst/>
                <a:latin typeface="Times New Roman" panose="02020603050405020304" pitchFamily="18" charset="0"/>
              </a:rPr>
              <a:t>Letter to Stanislaus </a:t>
            </a:r>
            <a:r>
              <a:rPr lang="en-GB" sz="1600" b="0" i="0">
                <a:solidFill>
                  <a:srgbClr val="000000"/>
                </a:solidFill>
                <a:effectLst/>
                <a:latin typeface="Times New Roman" panose="02020603050405020304" pitchFamily="18" charset="0"/>
              </a:rPr>
              <a:t>(16 Feb. 1907): ‘[...] Synge is a </a:t>
            </a:r>
            <a:r>
              <a:rPr lang="en-GB" sz="1600" b="0" i="0">
                <a:solidFill>
                  <a:schemeClr val="accent2"/>
                </a:solidFill>
                <a:effectLst/>
                <a:latin typeface="Times New Roman" panose="02020603050405020304" pitchFamily="18" charset="0"/>
              </a:rPr>
              <a:t>storm centre</a:t>
            </a:r>
            <a:r>
              <a:rPr lang="en-GB" sz="1600" b="0" i="0">
                <a:solidFill>
                  <a:srgbClr val="000000"/>
                </a:solidFill>
                <a:effectLst/>
                <a:latin typeface="Times New Roman" panose="02020603050405020304" pitchFamily="18" charset="0"/>
              </a:rPr>
              <a:t>: but I have done nothing.’ (</a:t>
            </a:r>
            <a:r>
              <a:rPr lang="en-GB" sz="1600" b="0" i="1">
                <a:solidFill>
                  <a:srgbClr val="000000"/>
                </a:solidFill>
                <a:effectLst/>
                <a:latin typeface="Times New Roman" panose="02020603050405020304" pitchFamily="18" charset="0"/>
              </a:rPr>
              <a:t>Sel. Letters</a:t>
            </a:r>
            <a:r>
              <a:rPr lang="en-GB" sz="1600" b="0" i="0">
                <a:solidFill>
                  <a:srgbClr val="000000"/>
                </a:solidFill>
                <a:effectLst/>
                <a:latin typeface="Times New Roman" panose="02020603050405020304" pitchFamily="18" charset="0"/>
              </a:rPr>
              <a:t>, p.150.)</a:t>
            </a:r>
            <a:endParaRPr lang="en-GB" sz="1600">
              <a:latin typeface="Times New Roman" panose="02020603050405020304" pitchFamily="18" charset="0"/>
            </a:endParaRPr>
          </a:p>
        </p:txBody>
      </p:sp>
      <p:sp>
        <p:nvSpPr>
          <p:cNvPr id="12" name="TextBox 11">
            <a:extLst>
              <a:ext uri="{FF2B5EF4-FFF2-40B4-BE49-F238E27FC236}">
                <a16:creationId xmlns:a16="http://schemas.microsoft.com/office/drawing/2014/main" id="{CADDE08F-FCDA-4AD1-94EF-C0616D1C3B06}"/>
              </a:ext>
            </a:extLst>
          </p:cNvPr>
          <p:cNvSpPr txBox="1"/>
          <p:nvPr/>
        </p:nvSpPr>
        <p:spPr>
          <a:xfrm>
            <a:off x="4351139" y="6203211"/>
            <a:ext cx="3068837" cy="338554"/>
          </a:xfrm>
          <a:prstGeom prst="rect">
            <a:avLst/>
          </a:prstGeom>
          <a:noFill/>
        </p:spPr>
        <p:txBody>
          <a:bodyPr wrap="square">
            <a:spAutoFit/>
          </a:bodyPr>
          <a:lstStyle/>
          <a:p>
            <a:r>
              <a:rPr lang="en-GB" sz="1600" b="0" i="0">
                <a:solidFill>
                  <a:srgbClr val="000000"/>
                </a:solidFill>
                <a:effectLst/>
                <a:latin typeface="Times New Roman" panose="02020603050405020304" pitchFamily="18" charset="0"/>
              </a:rPr>
              <a:t>(</a:t>
            </a:r>
            <a:r>
              <a:rPr lang="en-GB" sz="1600" b="0" i="1">
                <a:solidFill>
                  <a:srgbClr val="000000"/>
                </a:solidFill>
                <a:effectLst/>
                <a:latin typeface="Times New Roman" panose="02020603050405020304" pitchFamily="18" charset="0"/>
              </a:rPr>
              <a:t>Sel</a:t>
            </a:r>
            <a:r>
              <a:rPr lang="en-150" sz="1600" b="0" i="1">
                <a:solidFill>
                  <a:srgbClr val="000000"/>
                </a:solidFill>
                <a:effectLst/>
                <a:latin typeface="Times New Roman" panose="02020603050405020304" pitchFamily="18" charset="0"/>
              </a:rPr>
              <a:t>ected</a:t>
            </a:r>
            <a:r>
              <a:rPr lang="en-GB" sz="1600" b="0" i="1">
                <a:solidFill>
                  <a:srgbClr val="000000"/>
                </a:solidFill>
                <a:effectLst/>
                <a:latin typeface="Times New Roman" panose="02020603050405020304" pitchFamily="18" charset="0"/>
              </a:rPr>
              <a:t> Letters</a:t>
            </a:r>
            <a:r>
              <a:rPr lang="en-GB" sz="1600" b="0" i="0">
                <a:solidFill>
                  <a:srgbClr val="000000"/>
                </a:solidFill>
                <a:effectLst/>
                <a:latin typeface="Times New Roman" panose="02020603050405020304" pitchFamily="18" charset="0"/>
              </a:rPr>
              <a:t>, </a:t>
            </a:r>
            <a:r>
              <a:rPr lang="en-150" sz="1600" b="0" i="0">
                <a:solidFill>
                  <a:srgbClr val="000000"/>
                </a:solidFill>
                <a:effectLst/>
                <a:latin typeface="Times New Roman" panose="02020603050405020304" pitchFamily="18" charset="0"/>
              </a:rPr>
              <a:t>1975, </a:t>
            </a:r>
            <a:r>
              <a:rPr lang="en-GB" sz="1600" b="0" i="0">
                <a:solidFill>
                  <a:srgbClr val="000000"/>
                </a:solidFill>
                <a:effectLst/>
                <a:latin typeface="Times New Roman" panose="02020603050405020304" pitchFamily="18" charset="0"/>
              </a:rPr>
              <a:t>p.150.)</a:t>
            </a:r>
            <a:endParaRPr lang="en-GB" sz="1600">
              <a:latin typeface="Times New Roman" panose="02020603050405020304" pitchFamily="18" charset="0"/>
            </a:endParaRPr>
          </a:p>
        </p:txBody>
      </p:sp>
    </p:spTree>
    <p:extLst>
      <p:ext uri="{BB962C8B-B14F-4D97-AF65-F5344CB8AC3E}">
        <p14:creationId xmlns:p14="http://schemas.microsoft.com/office/powerpoint/2010/main" val="3603003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erson&#10;&#10;Description automatically generated">
            <a:extLst>
              <a:ext uri="{FF2B5EF4-FFF2-40B4-BE49-F238E27FC236}">
                <a16:creationId xmlns:a16="http://schemas.microsoft.com/office/drawing/2014/main" id="{2BD7EE82-BC29-488B-BAC7-AB70AE6E7C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3055" y="4364609"/>
            <a:ext cx="2967086" cy="1978057"/>
          </a:xfrm>
          <a:prstGeom prst="rect">
            <a:avLst/>
          </a:prstGeom>
        </p:spPr>
      </p:pic>
      <p:pic>
        <p:nvPicPr>
          <p:cNvPr id="5" name="Picture 4" descr="A picture containing building, outdoor, apartment building, tall&#10;&#10;Description automatically generated">
            <a:extLst>
              <a:ext uri="{FF2B5EF4-FFF2-40B4-BE49-F238E27FC236}">
                <a16:creationId xmlns:a16="http://schemas.microsoft.com/office/drawing/2014/main" id="{F7D68F9F-29DC-4159-8402-31AB7F52A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3055" y="395925"/>
            <a:ext cx="2754469" cy="2487105"/>
          </a:xfrm>
          <a:prstGeom prst="rect">
            <a:avLst/>
          </a:prstGeom>
        </p:spPr>
      </p:pic>
      <p:pic>
        <p:nvPicPr>
          <p:cNvPr id="7" name="Picture 6" descr="A person wearing a hat&#10;&#10;Description automatically generated with medium confidence">
            <a:extLst>
              <a:ext uri="{FF2B5EF4-FFF2-40B4-BE49-F238E27FC236}">
                <a16:creationId xmlns:a16="http://schemas.microsoft.com/office/drawing/2014/main" id="{588C71FC-3651-41DB-8C13-E9485CEB74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349" y="3874315"/>
            <a:ext cx="2098548" cy="2584323"/>
          </a:xfrm>
          <a:prstGeom prst="rect">
            <a:avLst/>
          </a:prstGeom>
        </p:spPr>
      </p:pic>
      <p:pic>
        <p:nvPicPr>
          <p:cNvPr id="11" name="Picture 10" descr="A picture containing text, outdoor, person, standing&#10;&#10;Description automatically generated">
            <a:extLst>
              <a:ext uri="{FF2B5EF4-FFF2-40B4-BE49-F238E27FC236}">
                <a16:creationId xmlns:a16="http://schemas.microsoft.com/office/drawing/2014/main" id="{45B1FC9A-CA6C-4D2B-B339-36AD66871C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4089" y="331270"/>
            <a:ext cx="2205873" cy="3033075"/>
          </a:xfrm>
          <a:prstGeom prst="rect">
            <a:avLst/>
          </a:prstGeom>
        </p:spPr>
      </p:pic>
      <p:sp>
        <p:nvSpPr>
          <p:cNvPr id="13" name="TextBox 12">
            <a:extLst>
              <a:ext uri="{FF2B5EF4-FFF2-40B4-BE49-F238E27FC236}">
                <a16:creationId xmlns:a16="http://schemas.microsoft.com/office/drawing/2014/main" id="{F7686BDB-2B1B-4B2A-AF5D-A065EBF9E7EC}"/>
              </a:ext>
            </a:extLst>
          </p:cNvPr>
          <p:cNvSpPr txBox="1"/>
          <p:nvPr/>
        </p:nvSpPr>
        <p:spPr>
          <a:xfrm>
            <a:off x="2560236" y="1361400"/>
            <a:ext cx="6105221" cy="5105628"/>
          </a:xfrm>
          <a:prstGeom prst="rect">
            <a:avLst/>
          </a:prstGeom>
          <a:noFill/>
        </p:spPr>
        <p:txBody>
          <a:bodyPr wrap="square" rtlCol="0">
            <a:spAutoFit/>
          </a:bodyPr>
          <a:lstStyle/>
          <a:p>
            <a:pPr algn="just">
              <a:lnSpc>
                <a:spcPct val="130000"/>
              </a:lnSpc>
            </a:pPr>
            <a:r>
              <a:rPr lang="en-GB" sz="1200">
                <a:solidFill>
                  <a:srgbClr val="000000"/>
                </a:solidFill>
                <a:effectLst/>
                <a:latin typeface="Verdana" panose="020B0604030504040204" pitchFamily="34" charset="0"/>
              </a:rPr>
              <a:t>Generous tears filled Gabriel’s eyes. </a:t>
            </a:r>
            <a:r>
              <a:rPr lang="en-GB" sz="1200">
                <a:solidFill>
                  <a:schemeClr val="accent1"/>
                </a:solidFill>
                <a:effectLst/>
                <a:latin typeface="Verdana" panose="020B0604030504040204" pitchFamily="34" charset="0"/>
              </a:rPr>
              <a:t>He had never felt like that himself towards any woman, but he knew that such a feeling must be love</a:t>
            </a:r>
            <a:r>
              <a:rPr lang="en-GB" sz="1200">
                <a:solidFill>
                  <a:srgbClr val="000000"/>
                </a:solidFill>
                <a:effectLst/>
                <a:latin typeface="Verdana" panose="020B0604030504040204" pitchFamily="34" charset="0"/>
              </a:rPr>
              <a:t>. The tears gathered more thickly in his eyes and in the partial darkness he imagined he saw the form of a young man standing under a dripping tree. Other forms were near. His soul had approached that region where dwell the vast hosts of the dead. He was conscious of, but could not apprehend, their wayward and flickering existence. </a:t>
            </a:r>
            <a:r>
              <a:rPr lang="en-GB" sz="1200">
                <a:solidFill>
                  <a:schemeClr val="accent1"/>
                </a:solidFill>
                <a:effectLst/>
                <a:latin typeface="Verdana" panose="020B0604030504040204" pitchFamily="34" charset="0"/>
              </a:rPr>
              <a:t>His own identity was fading out into a grey impalpable world: the solid world itself, which these dead had one time reared and lived in, was dissolving and dwindling</a:t>
            </a:r>
            <a:r>
              <a:rPr lang="en-GB" sz="1200">
                <a:solidFill>
                  <a:srgbClr val="000000"/>
                </a:solidFill>
                <a:effectLst/>
                <a:latin typeface="Verdana" panose="020B0604030504040204" pitchFamily="34" charset="0"/>
              </a:rPr>
              <a:t>.</a:t>
            </a:r>
            <a:endParaRPr lang="en-150" sz="1200">
              <a:solidFill>
                <a:srgbClr val="000000"/>
              </a:solidFill>
              <a:latin typeface="Verdana" panose="020B0604030504040204" pitchFamily="34" charset="0"/>
            </a:endParaRPr>
          </a:p>
          <a:p>
            <a:pPr algn="just">
              <a:lnSpc>
                <a:spcPct val="130000"/>
              </a:lnSpc>
            </a:pPr>
            <a:r>
              <a:rPr lang="en-GB" sz="1200">
                <a:solidFill>
                  <a:srgbClr val="000000"/>
                </a:solidFill>
                <a:effectLst/>
                <a:latin typeface="Verdana" panose="020B0604030504040204" pitchFamily="34" charset="0"/>
              </a:rPr>
              <a:t> A few light taps upon the pane made him turn to the window. It had begun to snow again. He watched sleepily the flakes, silver and dark, falling obliquely against the lamplight. </a:t>
            </a:r>
            <a:r>
              <a:rPr lang="en-GB" sz="1200">
                <a:solidFill>
                  <a:schemeClr val="accent2"/>
                </a:solidFill>
                <a:effectLst/>
                <a:latin typeface="Verdana" panose="020B0604030504040204" pitchFamily="34" charset="0"/>
              </a:rPr>
              <a:t>The time had come for him to set out on his journey westward</a:t>
            </a:r>
            <a:r>
              <a:rPr lang="en-GB" sz="1200">
                <a:solidFill>
                  <a:srgbClr val="000000"/>
                </a:solidFill>
                <a:effectLst/>
                <a:latin typeface="Verdana" panose="020B0604030504040204" pitchFamily="34" charset="0"/>
              </a:rPr>
              <a:t>. Yes, the newspapers were right: snow was general all over Ireland. It was falling on every part of the dark central plain, on the treeless hills, falling softly upon the Bog of Allen and, farther westward, softly falling into the dark mutinous Shannon waves. </a:t>
            </a:r>
            <a:r>
              <a:rPr lang="en-GB" sz="1200">
                <a:solidFill>
                  <a:schemeClr val="accent1"/>
                </a:solidFill>
                <a:effectLst/>
                <a:latin typeface="Verdana" panose="020B0604030504040204" pitchFamily="34" charset="0"/>
              </a:rPr>
              <a:t>It was falling, too, upon every part of the lonely churchyard on the hill where Michael Furey lay buried.</a:t>
            </a:r>
            <a:r>
              <a:rPr lang="en-GB" sz="1200">
                <a:solidFill>
                  <a:srgbClr val="000000"/>
                </a:solidFill>
                <a:effectLst/>
                <a:latin typeface="Verdana" panose="020B0604030504040204" pitchFamily="34" charset="0"/>
              </a:rPr>
              <a:t> It lay thickly drifted on the crooked crosses and headstones, on the spears of the little gate, on the barren thorns. His soul swooned slowly as he heard </a:t>
            </a:r>
            <a:r>
              <a:rPr lang="en-GB" sz="1200">
                <a:solidFill>
                  <a:schemeClr val="accent1"/>
                </a:solidFill>
                <a:effectLst/>
                <a:latin typeface="Verdana" panose="020B0604030504040204" pitchFamily="34" charset="0"/>
              </a:rPr>
              <a:t>the snow falling faintly through the universe and faintly falling, like the descent of their last end, upon all the living and the dead</a:t>
            </a:r>
            <a:r>
              <a:rPr lang="en-GB" sz="1200">
                <a:solidFill>
                  <a:srgbClr val="000000"/>
                </a:solidFill>
                <a:effectLst/>
                <a:latin typeface="Verdana" panose="020B0604030504040204" pitchFamily="34" charset="0"/>
              </a:rPr>
              <a:t>.</a:t>
            </a:r>
            <a:r>
              <a:rPr lang="en-150" sz="1200">
                <a:solidFill>
                  <a:srgbClr val="000000"/>
                </a:solidFill>
                <a:effectLst/>
                <a:latin typeface="Verdana" panose="020B0604030504040204" pitchFamily="34" charset="0"/>
              </a:rPr>
              <a:t> [END]</a:t>
            </a:r>
            <a:endParaRPr lang="en-GB" sz="1200">
              <a:latin typeface="Verdana" panose="020B0604030504040204" pitchFamily="34" charset="0"/>
            </a:endParaRPr>
          </a:p>
        </p:txBody>
      </p:sp>
      <p:sp>
        <p:nvSpPr>
          <p:cNvPr id="24" name="TextBox 23">
            <a:extLst>
              <a:ext uri="{FF2B5EF4-FFF2-40B4-BE49-F238E27FC236}">
                <a16:creationId xmlns:a16="http://schemas.microsoft.com/office/drawing/2014/main" id="{1CDBABD2-7353-4FD7-B0B9-B05C9217DF76}"/>
              </a:ext>
            </a:extLst>
          </p:cNvPr>
          <p:cNvSpPr txBox="1"/>
          <p:nvPr/>
        </p:nvSpPr>
        <p:spPr>
          <a:xfrm>
            <a:off x="8990380" y="3103418"/>
            <a:ext cx="2967086" cy="1015663"/>
          </a:xfrm>
          <a:prstGeom prst="rect">
            <a:avLst/>
          </a:prstGeom>
          <a:noFill/>
        </p:spPr>
        <p:txBody>
          <a:bodyPr wrap="square" rtlCol="0">
            <a:spAutoFit/>
          </a:bodyPr>
          <a:lstStyle/>
          <a:p>
            <a:r>
              <a:rPr lang="en-150" sz="1200"/>
              <a:t>Joyce visited the the house at 15 Usher’s Island when his aunts lived there in 1904 – probably for an Epiphany party and set “The Dead” there in 1907. The story was filmed there by John Ford in 1987. </a:t>
            </a:r>
          </a:p>
        </p:txBody>
      </p:sp>
      <p:sp>
        <p:nvSpPr>
          <p:cNvPr id="25" name="TextBox 24">
            <a:extLst>
              <a:ext uri="{FF2B5EF4-FFF2-40B4-BE49-F238E27FC236}">
                <a16:creationId xmlns:a16="http://schemas.microsoft.com/office/drawing/2014/main" id="{83A8FABA-D87B-4586-B6AD-A5C2B77CD450}"/>
              </a:ext>
            </a:extLst>
          </p:cNvPr>
          <p:cNvSpPr txBox="1"/>
          <p:nvPr/>
        </p:nvSpPr>
        <p:spPr>
          <a:xfrm>
            <a:off x="2713065" y="224027"/>
            <a:ext cx="5799560" cy="400110"/>
          </a:xfrm>
          <a:prstGeom prst="rect">
            <a:avLst/>
          </a:prstGeom>
          <a:noFill/>
        </p:spPr>
        <p:txBody>
          <a:bodyPr wrap="square" rtlCol="0">
            <a:spAutoFit/>
          </a:bodyPr>
          <a:lstStyle/>
          <a:p>
            <a:pPr algn="ctr"/>
            <a:r>
              <a:rPr lang="en-150" sz="2000"/>
              <a:t>“The Dead” (</a:t>
            </a:r>
            <a:r>
              <a:rPr lang="en-150" sz="2000" i="1"/>
              <a:t>Dubliners</a:t>
            </a:r>
            <a:r>
              <a:rPr lang="en-150" sz="2000"/>
              <a:t>, 1914)</a:t>
            </a:r>
            <a:endParaRPr lang="en-GB"/>
          </a:p>
        </p:txBody>
      </p:sp>
      <p:sp>
        <p:nvSpPr>
          <p:cNvPr id="2" name="TextBox 1">
            <a:extLst>
              <a:ext uri="{FF2B5EF4-FFF2-40B4-BE49-F238E27FC236}">
                <a16:creationId xmlns:a16="http://schemas.microsoft.com/office/drawing/2014/main" id="{EEC9F849-E5BD-496F-866B-5C95D6868437}"/>
              </a:ext>
            </a:extLst>
          </p:cNvPr>
          <p:cNvSpPr txBox="1"/>
          <p:nvPr/>
        </p:nvSpPr>
        <p:spPr>
          <a:xfrm>
            <a:off x="2560236" y="1020225"/>
            <a:ext cx="1762125" cy="307777"/>
          </a:xfrm>
          <a:prstGeom prst="rect">
            <a:avLst/>
          </a:prstGeom>
          <a:noFill/>
        </p:spPr>
        <p:txBody>
          <a:bodyPr wrap="square" rtlCol="0">
            <a:spAutoFit/>
          </a:bodyPr>
          <a:lstStyle/>
          <a:p>
            <a:r>
              <a:rPr lang="en-150" sz="1400"/>
              <a:t>[...]</a:t>
            </a:r>
            <a:endParaRPr lang="en-GB" sz="1400"/>
          </a:p>
        </p:txBody>
      </p:sp>
      <p:sp>
        <p:nvSpPr>
          <p:cNvPr id="10" name="TextBox 9">
            <a:extLst>
              <a:ext uri="{FF2B5EF4-FFF2-40B4-BE49-F238E27FC236}">
                <a16:creationId xmlns:a16="http://schemas.microsoft.com/office/drawing/2014/main" id="{BE3413FC-A13F-42B3-96D9-BB77AEFC2E41}"/>
              </a:ext>
            </a:extLst>
          </p:cNvPr>
          <p:cNvSpPr txBox="1"/>
          <p:nvPr/>
        </p:nvSpPr>
        <p:spPr>
          <a:xfrm>
            <a:off x="3968983" y="552876"/>
            <a:ext cx="3395051" cy="307777"/>
          </a:xfrm>
          <a:prstGeom prst="rect">
            <a:avLst/>
          </a:prstGeom>
          <a:noFill/>
        </p:spPr>
        <p:txBody>
          <a:bodyPr wrap="square" rtlCol="0">
            <a:spAutoFit/>
          </a:bodyPr>
          <a:lstStyle/>
          <a:p>
            <a:pPr algn="ctr"/>
            <a:r>
              <a:rPr lang="en-150" sz="1400"/>
              <a:t>Composed Jan.-Sept. 1907</a:t>
            </a:r>
            <a:endParaRPr lang="en-GB" sz="1200"/>
          </a:p>
        </p:txBody>
      </p:sp>
    </p:spTree>
    <p:extLst>
      <p:ext uri="{BB962C8B-B14F-4D97-AF65-F5344CB8AC3E}">
        <p14:creationId xmlns:p14="http://schemas.microsoft.com/office/powerpoint/2010/main" val="3040789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DA8EBE-52A6-41F9-912B-F19624D2CE6B}"/>
              </a:ext>
            </a:extLst>
          </p:cNvPr>
          <p:cNvSpPr txBox="1"/>
          <p:nvPr/>
        </p:nvSpPr>
        <p:spPr>
          <a:xfrm>
            <a:off x="2205789" y="904568"/>
            <a:ext cx="9609972" cy="2217017"/>
          </a:xfrm>
          <a:prstGeom prst="rect">
            <a:avLst/>
          </a:prstGeom>
          <a:noFill/>
        </p:spPr>
        <p:txBody>
          <a:bodyPr wrap="square">
            <a:spAutoFit/>
          </a:bodyPr>
          <a:lstStyle/>
          <a:p>
            <a:pPr marL="0" marR="0" indent="0" algn="just">
              <a:lnSpc>
                <a:spcPct val="130000"/>
              </a:lnSpc>
              <a:spcBef>
                <a:spcPts val="0"/>
              </a:spcBef>
              <a:spcAft>
                <a:spcPts val="200"/>
              </a:spcAft>
            </a:pPr>
            <a:r>
              <a:rPr lang="en-GB">
                <a:effectLst/>
                <a:latin typeface="Times New Roman" panose="02020603050405020304" pitchFamily="18" charset="0"/>
                <a:ea typeface="Times New Roman" panose="02020603050405020304" pitchFamily="18" charset="0"/>
              </a:rPr>
              <a:t>‘The play is a very good comedy and, with another play also by Synge, is the best thing the Irish National Theatre Society has produced</a:t>
            </a:r>
            <a:r>
              <a:rPr lang="en-150">
                <a:effectLst/>
                <a:latin typeface="Times New Roman" panose="02020603050405020304" pitchFamily="18" charset="0"/>
                <a:ea typeface="Times New Roman" panose="02020603050405020304" pitchFamily="18" charset="0"/>
              </a:rPr>
              <a:t>. </a:t>
            </a:r>
            <a:r>
              <a:rPr lang="en-GB">
                <a:effectLst/>
                <a:latin typeface="Times New Roman" panose="02020603050405020304" pitchFamily="18" charset="0"/>
                <a:ea typeface="Times New Roman" panose="02020603050405020304" pitchFamily="18" charset="0"/>
              </a:rPr>
              <a:t>The position may be somewhat unusual, is unusual in as much as it is interesting, but the characters are Irish all of them—the woman, the young farmer, the old man, and the tramp; the humour is Irish and the treatment quite original.</a:t>
            </a:r>
            <a:r>
              <a:rPr lang="en-150">
                <a:effectLst/>
                <a:latin typeface="Times New Roman" panose="02020603050405020304" pitchFamily="18" charset="0"/>
                <a:ea typeface="Times New Roman" panose="02020603050405020304" pitchFamily="18" charset="0"/>
              </a:rPr>
              <a:t>’ (</a:t>
            </a:r>
            <a:r>
              <a:rPr lang="en-GB" i="1">
                <a:effectLst/>
                <a:latin typeface="Times New Roman" panose="02020603050405020304" pitchFamily="18" charset="0"/>
                <a:ea typeface="Times New Roman" panose="02020603050405020304" pitchFamily="18" charset="0"/>
              </a:rPr>
              <a:t>The Dublin Diary of Stanislaus Joyce</a:t>
            </a:r>
            <a:r>
              <a:rPr lang="en-GB">
                <a:effectLst/>
                <a:latin typeface="Times New Roman" panose="02020603050405020304" pitchFamily="18" charset="0"/>
                <a:ea typeface="Times New Roman" panose="02020603050405020304" pitchFamily="18" charset="0"/>
              </a:rPr>
              <a:t>, ed. George Harris Healey</a:t>
            </a:r>
            <a:r>
              <a:rPr lang="en-150">
                <a:effectLst/>
                <a:latin typeface="Times New Roman" panose="02020603050405020304" pitchFamily="18" charset="0"/>
                <a:ea typeface="Times New Roman" panose="02020603050405020304" pitchFamily="18" charset="0"/>
              </a:rPr>
              <a:t>, </a:t>
            </a:r>
            <a:r>
              <a:rPr lang="en-GB">
                <a:effectLst/>
                <a:latin typeface="Times New Roman" panose="02020603050405020304" pitchFamily="18" charset="0"/>
                <a:ea typeface="Times New Roman" panose="02020603050405020304" pitchFamily="18" charset="0"/>
              </a:rPr>
              <a:t>London: Faber 1962, pp.74-75; quoted in Ann Saddlemyer, op. cit.</a:t>
            </a:r>
            <a:r>
              <a:rPr lang="en-150">
                <a:effectLst/>
                <a:latin typeface="Times New Roman" panose="02020603050405020304" pitchFamily="18" charset="0"/>
                <a:ea typeface="Times New Roman" panose="02020603050405020304" pitchFamily="18" charset="0"/>
              </a:rPr>
              <a:t>, </a:t>
            </a:r>
            <a:r>
              <a:rPr lang="en-GB">
                <a:effectLst/>
                <a:latin typeface="Times New Roman" panose="02020603050405020304" pitchFamily="18" charset="0"/>
                <a:ea typeface="Times New Roman" panose="02020603050405020304" pitchFamily="18" charset="0"/>
              </a:rPr>
              <a:t>1982, p.198.</a:t>
            </a:r>
            <a:r>
              <a:rPr lang="en-150">
                <a:effectLst/>
                <a:latin typeface="Times New Roman" panose="02020603050405020304" pitchFamily="18" charset="0"/>
                <a:ea typeface="Times New Roman" panose="02020603050405020304" pitchFamily="18" charset="0"/>
              </a:rPr>
              <a:t>)</a:t>
            </a:r>
            <a:endParaRPr lang="en-GB">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6D65A23E-C1D8-4C7A-8F18-DE8A0984003B}"/>
              </a:ext>
            </a:extLst>
          </p:cNvPr>
          <p:cNvSpPr txBox="1"/>
          <p:nvPr/>
        </p:nvSpPr>
        <p:spPr>
          <a:xfrm>
            <a:off x="3086101" y="365097"/>
            <a:ext cx="7191375" cy="400110"/>
          </a:xfrm>
          <a:prstGeom prst="rect">
            <a:avLst/>
          </a:prstGeom>
          <a:noFill/>
        </p:spPr>
        <p:txBody>
          <a:bodyPr wrap="square">
            <a:spAutoFit/>
          </a:bodyPr>
          <a:lstStyle/>
          <a:p>
            <a:r>
              <a:rPr lang="en-GB" sz="2000">
                <a:effectLst/>
                <a:latin typeface="Times New Roman" panose="02020603050405020304" pitchFamily="18" charset="0"/>
                <a:ea typeface="Times New Roman" panose="02020603050405020304" pitchFamily="18" charset="0"/>
              </a:rPr>
              <a:t>Stanislaus Joyce</a:t>
            </a:r>
            <a:r>
              <a:rPr lang="en-150" sz="2000">
                <a:effectLst/>
                <a:latin typeface="Times New Roman" panose="02020603050405020304" pitchFamily="18" charset="0"/>
                <a:ea typeface="Times New Roman" panose="02020603050405020304" pitchFamily="18" charset="0"/>
              </a:rPr>
              <a:t> on </a:t>
            </a:r>
            <a:r>
              <a:rPr lang="en-150" sz="2000" i="1">
                <a:effectLst/>
                <a:latin typeface="Times New Roman" panose="02020603050405020304" pitchFamily="18" charset="0"/>
                <a:ea typeface="Times New Roman" panose="02020603050405020304" pitchFamily="18" charset="0"/>
              </a:rPr>
              <a:t>The Shadow of the Glen </a:t>
            </a:r>
            <a:r>
              <a:rPr lang="en-150" sz="2000">
                <a:effectLst/>
                <a:latin typeface="Times New Roman" panose="02020603050405020304" pitchFamily="18" charset="0"/>
                <a:ea typeface="Times New Roman" panose="02020603050405020304" pitchFamily="18" charset="0"/>
              </a:rPr>
              <a:t>(Dublin, 3 Oct. 1904)</a:t>
            </a:r>
            <a:endParaRPr lang="en-GB" sz="2000"/>
          </a:p>
        </p:txBody>
      </p:sp>
      <p:pic>
        <p:nvPicPr>
          <p:cNvPr id="7" name="Picture 6" descr="Text&#10;&#10;Description automatically generated">
            <a:extLst>
              <a:ext uri="{FF2B5EF4-FFF2-40B4-BE49-F238E27FC236}">
                <a16:creationId xmlns:a16="http://schemas.microsoft.com/office/drawing/2014/main" id="{33E8FF89-8FF4-4C88-B686-9C589BCE65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404" y="1018876"/>
            <a:ext cx="1356392" cy="2102709"/>
          </a:xfrm>
          <a:prstGeom prst="rect">
            <a:avLst/>
          </a:prstGeom>
        </p:spPr>
      </p:pic>
      <p:pic>
        <p:nvPicPr>
          <p:cNvPr id="11" name="Picture 10" descr="A person and person standing next to a bed&#10;&#10;Description automatically generated with low confidence">
            <a:extLst>
              <a:ext uri="{FF2B5EF4-FFF2-40B4-BE49-F238E27FC236}">
                <a16:creationId xmlns:a16="http://schemas.microsoft.com/office/drawing/2014/main" id="{ACEBBC11-03C1-4E1E-829C-DCDF186CAB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2879" y="3250499"/>
            <a:ext cx="8122882" cy="3242404"/>
          </a:xfrm>
          <a:prstGeom prst="rect">
            <a:avLst/>
          </a:prstGeom>
        </p:spPr>
      </p:pic>
      <p:pic>
        <p:nvPicPr>
          <p:cNvPr id="4" name="Picture 3" descr="A picture containing outdoor, tree, black, white&#10;&#10;Description automatically generated">
            <a:extLst>
              <a:ext uri="{FF2B5EF4-FFF2-40B4-BE49-F238E27FC236}">
                <a16:creationId xmlns:a16="http://schemas.microsoft.com/office/drawing/2014/main" id="{7C43D210-97A0-48DC-96A1-2545AD0AB1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551" y="3250499"/>
            <a:ext cx="2541670" cy="3244467"/>
          </a:xfrm>
          <a:prstGeom prst="rect">
            <a:avLst/>
          </a:prstGeom>
        </p:spPr>
      </p:pic>
      <p:sp>
        <p:nvSpPr>
          <p:cNvPr id="6" name="TextBox 5">
            <a:extLst>
              <a:ext uri="{FF2B5EF4-FFF2-40B4-BE49-F238E27FC236}">
                <a16:creationId xmlns:a16="http://schemas.microsoft.com/office/drawing/2014/main" id="{E7B865CF-C111-49A8-AEF7-60D8C0D328B7}"/>
              </a:ext>
            </a:extLst>
          </p:cNvPr>
          <p:cNvSpPr txBox="1"/>
          <p:nvPr/>
        </p:nvSpPr>
        <p:spPr>
          <a:xfrm>
            <a:off x="3692880" y="6517842"/>
            <a:ext cx="8122882" cy="276999"/>
          </a:xfrm>
          <a:prstGeom prst="rect">
            <a:avLst/>
          </a:prstGeom>
          <a:noFill/>
        </p:spPr>
        <p:txBody>
          <a:bodyPr wrap="square" rtlCol="0">
            <a:spAutoFit/>
          </a:bodyPr>
          <a:lstStyle/>
          <a:p>
            <a:pPr algn="r"/>
            <a:r>
              <a:rPr lang="en-150" sz="1200"/>
              <a:t>Druid Production of </a:t>
            </a:r>
            <a:r>
              <a:rPr lang="en-150" sz="1200" i="1"/>
              <a:t>Shadow of the Glen </a:t>
            </a:r>
            <a:r>
              <a:rPr lang="en-150" sz="1200"/>
              <a:t>[1904] (2016)</a:t>
            </a:r>
            <a:endParaRPr lang="en-GB" sz="1200"/>
          </a:p>
        </p:txBody>
      </p:sp>
      <p:sp>
        <p:nvSpPr>
          <p:cNvPr id="9" name="TextBox 8">
            <a:extLst>
              <a:ext uri="{FF2B5EF4-FFF2-40B4-BE49-F238E27FC236}">
                <a16:creationId xmlns:a16="http://schemas.microsoft.com/office/drawing/2014/main" id="{29E0AF98-D700-4814-BA80-1D67D9FB027D}"/>
              </a:ext>
            </a:extLst>
          </p:cNvPr>
          <p:cNvSpPr txBox="1"/>
          <p:nvPr/>
        </p:nvSpPr>
        <p:spPr>
          <a:xfrm>
            <a:off x="209551" y="6493779"/>
            <a:ext cx="2535405" cy="276999"/>
          </a:xfrm>
          <a:prstGeom prst="rect">
            <a:avLst/>
          </a:prstGeom>
          <a:noFill/>
        </p:spPr>
        <p:txBody>
          <a:bodyPr wrap="square" rtlCol="0">
            <a:spAutoFit/>
          </a:bodyPr>
          <a:lstStyle/>
          <a:p>
            <a:pPr algn="ctr"/>
            <a:r>
              <a:rPr lang="en-150" sz="1200"/>
              <a:t>Synge’s photo of a Wicklow tramp</a:t>
            </a:r>
            <a:endParaRPr lang="en-GB" sz="1200"/>
          </a:p>
        </p:txBody>
      </p:sp>
    </p:spTree>
    <p:extLst>
      <p:ext uri="{BB962C8B-B14F-4D97-AF65-F5344CB8AC3E}">
        <p14:creationId xmlns:p14="http://schemas.microsoft.com/office/powerpoint/2010/main" val="2335382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F018C0-9568-4FF3-91F7-D47EA6969C9C}"/>
              </a:ext>
            </a:extLst>
          </p:cNvPr>
          <p:cNvSpPr txBox="1"/>
          <p:nvPr/>
        </p:nvSpPr>
        <p:spPr>
          <a:xfrm>
            <a:off x="466725" y="682853"/>
            <a:ext cx="11258550" cy="6001643"/>
          </a:xfrm>
          <a:prstGeom prst="rect">
            <a:avLst/>
          </a:prstGeom>
          <a:noFill/>
        </p:spPr>
        <p:txBody>
          <a:bodyPr wrap="square">
            <a:spAutoFit/>
          </a:bodyPr>
          <a:lstStyle/>
          <a:p>
            <a:r>
              <a:rPr lang="en-GB" sz="1200" b="0" i="0">
                <a:solidFill>
                  <a:srgbClr val="000000"/>
                </a:solidFill>
                <a:effectLst/>
                <a:latin typeface="Verdana" panose="020B0604030504040204" pitchFamily="34" charset="0"/>
              </a:rPr>
              <a:t>Often, as he sat in Davin’s rooms in Grantham Street, wondering at his friend’s wellmade boots that flanked the wall pair by pair and repeating for his friend’s simple ear the verses and cadences of others which were the veils of his own longing and dejection, the rude Firbolg mind of his listener had drawn his mind towards it and flung it back again, </a:t>
            </a:r>
            <a:r>
              <a:rPr lang="en-GB" sz="1200" b="0" i="0">
                <a:solidFill>
                  <a:schemeClr val="accent1"/>
                </a:solidFill>
                <a:effectLst/>
                <a:latin typeface="Verdana" panose="020B0604030504040204" pitchFamily="34" charset="0"/>
              </a:rPr>
              <a:t>drawing it by a quiet inbred courtesy of attention or by a quaint turn of old English speech or by the force of its delight in rude bodily skill - for Davin had sat at the feet of Michael Cusack, the Gael - repelling swiftly and suddenly by a grossness of intelligence or by a bluntness of feeling or by a dull stare of terror in the eyes, the terror of soul of a starving Irish village in which the curfew was still a nightly fear.</a:t>
            </a:r>
            <a:br>
              <a:rPr lang="en-GB" sz="1200">
                <a:solidFill>
                  <a:schemeClr val="accent1"/>
                </a:solidFill>
              </a:rPr>
            </a:br>
            <a:r>
              <a:rPr lang="en-GB" sz="1200" b="0" i="0">
                <a:solidFill>
                  <a:srgbClr val="000000"/>
                </a:solidFill>
                <a:effectLst/>
                <a:latin typeface="Verdana" panose="020B0604030504040204" pitchFamily="34" charset="0"/>
              </a:rPr>
              <a:t> </a:t>
            </a:r>
            <a:r>
              <a:rPr lang="en-150" sz="1200" b="0" i="0">
                <a:solidFill>
                  <a:srgbClr val="000000"/>
                </a:solidFill>
                <a:effectLst/>
                <a:latin typeface="Verdana" panose="020B0604030504040204" pitchFamily="34" charset="0"/>
              </a:rPr>
              <a:t> </a:t>
            </a:r>
            <a:r>
              <a:rPr lang="en-GB" sz="1200" b="0" i="0">
                <a:solidFill>
                  <a:srgbClr val="000000"/>
                </a:solidFill>
                <a:effectLst/>
                <a:latin typeface="Verdana" panose="020B0604030504040204" pitchFamily="34" charset="0"/>
              </a:rPr>
              <a:t>Side by side with his memory of the deeds of prowess of his uncle Mat Davin, the athlete, the young peasant worshipped the sorrowful legend of Ireland. The gossip of his fellowstudents which strove to render the flat life of the college significant at any cost loved to think of him as a young fenian. His nurse had taught him Irish and shaped his rude imagination by the broken lights of Irish myth. He stood towards the myth upon which no individual mind had ever drawn out a line of beauty and to its unwieldy tales that divided against themselves as they moved down the cycles in </a:t>
            </a:r>
            <a:r>
              <a:rPr lang="en-GB" sz="1200" b="0" i="0">
                <a:solidFill>
                  <a:schemeClr val="accent1"/>
                </a:solidFill>
                <a:effectLst/>
                <a:latin typeface="Verdana" panose="020B0604030504040204" pitchFamily="34" charset="0"/>
              </a:rPr>
              <a:t>the same attitude as towards the Roman catholic religion, the attitude of a dullwitted loyal serf</a:t>
            </a:r>
            <a:r>
              <a:rPr lang="en-GB" sz="1200" b="0" i="0">
                <a:solidFill>
                  <a:srgbClr val="000000"/>
                </a:solidFill>
                <a:effectLst/>
                <a:latin typeface="Verdana" panose="020B0604030504040204" pitchFamily="34" charset="0"/>
              </a:rPr>
              <a:t>. Whatsoever of thought or of feeling came to him from England or by way of English culture his mind stood armed against in obedience to a password; and of the world that lay beyond England he knew only the foreign legion of France in which he spoke of serving.</a:t>
            </a:r>
            <a:br>
              <a:rPr lang="en-150" sz="1200" b="0" i="0">
                <a:solidFill>
                  <a:srgbClr val="000000"/>
                </a:solidFill>
                <a:effectLst/>
                <a:latin typeface="Verdana" panose="020B0604030504040204" pitchFamily="34" charset="0"/>
              </a:rPr>
            </a:br>
            <a:r>
              <a:rPr lang="en-150" sz="1200" b="0" i="0">
                <a:solidFill>
                  <a:srgbClr val="000000"/>
                </a:solidFill>
                <a:effectLst/>
                <a:latin typeface="Verdana" panose="020B0604030504040204" pitchFamily="34" charset="0"/>
              </a:rPr>
              <a:t>[...]</a:t>
            </a:r>
            <a:br>
              <a:rPr lang="en-150" sz="1200" b="0" i="0">
                <a:solidFill>
                  <a:srgbClr val="000000"/>
                </a:solidFill>
                <a:effectLst/>
                <a:latin typeface="Verdana" panose="020B0604030504040204" pitchFamily="34" charset="0"/>
              </a:rPr>
            </a:br>
            <a:r>
              <a:rPr lang="en-150" sz="1200" b="0" i="0">
                <a:solidFill>
                  <a:srgbClr val="000000"/>
                </a:solidFill>
                <a:effectLst/>
                <a:latin typeface="Verdana" panose="020B0604030504040204" pitchFamily="34" charset="0"/>
              </a:rPr>
              <a:t>  </a:t>
            </a:r>
            <a:r>
              <a:rPr lang="en-GB" sz="1200" b="0" i="0">
                <a:solidFill>
                  <a:srgbClr val="000000"/>
                </a:solidFill>
                <a:effectLst/>
                <a:latin typeface="Verdana" panose="020B0604030504040204" pitchFamily="34" charset="0"/>
              </a:rPr>
              <a:t>I started to walk and on I went and it was coming on night when I got into the Ballyhoura hills, that’s better than ten miles from Kilmallock and there’s a long lonely road after that. You wouldn’t see the sign of a christian house along the road or hear a sound. It was pitch dark almost. </a:t>
            </a:r>
            <a:r>
              <a:rPr lang="en-150" sz="1200" b="0" i="0">
                <a:solidFill>
                  <a:srgbClr val="000000"/>
                </a:solidFill>
                <a:effectLst/>
                <a:latin typeface="Verdana" panose="020B0604030504040204" pitchFamily="34" charset="0"/>
              </a:rPr>
              <a:t>   </a:t>
            </a:r>
            <a:r>
              <a:rPr lang="en-GB" sz="1200" b="0" i="0">
                <a:solidFill>
                  <a:srgbClr val="000000"/>
                </a:solidFill>
                <a:effectLst/>
                <a:latin typeface="Verdana" panose="020B0604030504040204" pitchFamily="34" charset="0"/>
              </a:rPr>
              <a:t>Once or twice I stopped by the way under a bush to redden my pipe and only for the dew was thick I’d have stretched out there and slept. At last, after a bend of the road, </a:t>
            </a:r>
            <a:r>
              <a:rPr lang="en-GB" sz="1200" b="0" i="0">
                <a:solidFill>
                  <a:schemeClr val="accent1"/>
                </a:solidFill>
                <a:effectLst/>
                <a:latin typeface="Verdana" panose="020B0604030504040204" pitchFamily="34" charset="0"/>
              </a:rPr>
              <a:t>I spied a little cottage with a light in the window</a:t>
            </a:r>
            <a:r>
              <a:rPr lang="en-GB" sz="1200" b="0" i="0">
                <a:solidFill>
                  <a:srgbClr val="000000"/>
                </a:solidFill>
                <a:effectLst/>
                <a:latin typeface="Verdana" panose="020B0604030504040204" pitchFamily="34" charset="0"/>
              </a:rPr>
              <a:t>. I went up and knocked at the door. A voice asked who was there and I answered I was over at the match in Buttevant and was walking back and that I’d be thankful for a glass of water. After a while a young woman opened the door and brought me out a big mug of milk. </a:t>
            </a:r>
            <a:r>
              <a:rPr lang="en-GB" sz="1200" b="0" i="0">
                <a:solidFill>
                  <a:schemeClr val="accent1"/>
                </a:solidFill>
                <a:effectLst/>
                <a:latin typeface="Verdana" panose="020B0604030504040204" pitchFamily="34" charset="0"/>
              </a:rPr>
              <a:t>She was half undressed as if she was going to bed</a:t>
            </a:r>
            <a:r>
              <a:rPr lang="en-GB" sz="1200" b="0" i="0">
                <a:solidFill>
                  <a:srgbClr val="000000"/>
                </a:solidFill>
                <a:effectLst/>
                <a:latin typeface="Verdana" panose="020B0604030504040204" pitchFamily="34" charset="0"/>
              </a:rPr>
              <a:t> when I knocked and she had her hair hanging and I thought by her figure and by something in the look of her eyes that she must be carrying a child. She kept me in talk a long while at the door, and I thought it strange because her breast and her shoulders were bare. She asked me was I tired and would I like to stop the night there. </a:t>
            </a:r>
            <a:r>
              <a:rPr lang="en-GB" sz="1200" b="0" i="0">
                <a:solidFill>
                  <a:schemeClr val="accent1"/>
                </a:solidFill>
                <a:effectLst/>
                <a:latin typeface="Verdana" panose="020B0604030504040204" pitchFamily="34" charset="0"/>
              </a:rPr>
              <a:t>She said she was all alone in the house and that her husband had gone that morning to Queenstown with his sister to see her off.</a:t>
            </a:r>
            <a:r>
              <a:rPr lang="en-GB" sz="1200" b="0" i="0">
                <a:solidFill>
                  <a:srgbClr val="000000"/>
                </a:solidFill>
                <a:effectLst/>
                <a:latin typeface="Verdana" panose="020B0604030504040204" pitchFamily="34" charset="0"/>
              </a:rPr>
              <a:t> And all the time she was talking, Stevie, she had her eyes fixed on my face and she stood so close to me I could hear her breathing. When I handed her back the mug at last she took my hand to draw me in over the threshold and said: ‘</a:t>
            </a:r>
            <a:r>
              <a:rPr lang="en-GB" sz="1200" b="0" i="1">
                <a:solidFill>
                  <a:srgbClr val="000000"/>
                </a:solidFill>
                <a:effectLst/>
                <a:latin typeface="Verdana" panose="020B0604030504040204" pitchFamily="34" charset="0"/>
              </a:rPr>
              <a:t>Come in and stay the night here. You’ve no call to be frightened. There’s no one in it but ourselves</a:t>
            </a:r>
            <a:r>
              <a:rPr lang="en-GB" sz="1200" b="0" i="0">
                <a:solidFill>
                  <a:srgbClr val="000000"/>
                </a:solidFill>
                <a:effectLst/>
                <a:latin typeface="Verdana" panose="020B0604030504040204" pitchFamily="34" charset="0"/>
              </a:rPr>
              <a:t> ...’ I didn’t go in, Stevie. I thanked her and went on my way again, all in a fever. At the first bend of the road I looked back and she was standing at the door.</a:t>
            </a:r>
            <a:endParaRPr lang="en-150" sz="1200" b="0" i="0">
              <a:solidFill>
                <a:srgbClr val="000000"/>
              </a:solidFill>
              <a:effectLst/>
              <a:latin typeface="Verdana" panose="020B0604030504040204" pitchFamily="34" charset="0"/>
            </a:endParaRPr>
          </a:p>
          <a:p>
            <a:r>
              <a:rPr lang="en-150" sz="1200" b="0" i="0">
                <a:solidFill>
                  <a:srgbClr val="000000"/>
                </a:solidFill>
                <a:effectLst/>
                <a:latin typeface="Verdana" panose="020B0604030504040204" pitchFamily="34" charset="0"/>
              </a:rPr>
              <a:t>  </a:t>
            </a:r>
            <a:r>
              <a:rPr lang="en-GB" sz="1200" b="0" i="0">
                <a:solidFill>
                  <a:srgbClr val="000000"/>
                </a:solidFill>
                <a:effectLst/>
                <a:latin typeface="Verdana" panose="020B0604030504040204" pitchFamily="34" charset="0"/>
              </a:rPr>
              <a:t>The last words of Davin’s story sang in his memory and the figure of the woman in the story stood forth reflected in other figures of the peasant women whom he had seen standing in the doorways at Clane as the college cars drove by, as </a:t>
            </a:r>
            <a:r>
              <a:rPr lang="en-GB" sz="1200" b="0" i="0">
                <a:solidFill>
                  <a:schemeClr val="accent1"/>
                </a:solidFill>
                <a:effectLst/>
                <a:latin typeface="Verdana" panose="020B0604030504040204" pitchFamily="34" charset="0"/>
              </a:rPr>
              <a:t>a type of her race and of his own, a batlike soul waking to the [186] consciousness of itself in darkness and secrecy and loneliness</a:t>
            </a:r>
            <a:r>
              <a:rPr lang="en-GB" sz="1200" b="0" i="0">
                <a:solidFill>
                  <a:srgbClr val="000000"/>
                </a:solidFill>
                <a:effectLst/>
                <a:latin typeface="Verdana" panose="020B0604030504040204" pitchFamily="34" charset="0"/>
              </a:rPr>
              <a:t> and, through the eyes and voice and gesture of a woman without guile, calling the stranger to her bed.</a:t>
            </a:r>
            <a:r>
              <a:rPr lang="en-150" sz="1200" b="0" i="0">
                <a:solidFill>
                  <a:srgbClr val="000000"/>
                </a:solidFill>
                <a:effectLst/>
                <a:latin typeface="Verdana" panose="020B0604030504040204" pitchFamily="34" charset="0"/>
              </a:rPr>
              <a:t> (</a:t>
            </a:r>
            <a:r>
              <a:rPr lang="en-150" sz="1200" b="0" i="1">
                <a:solidFill>
                  <a:srgbClr val="000000"/>
                </a:solidFill>
                <a:effectLst/>
                <a:latin typeface="Verdana" panose="020B0604030504040204" pitchFamily="34" charset="0"/>
              </a:rPr>
              <a:t>A Portrait of the Artist as a Young Man</a:t>
            </a:r>
            <a:r>
              <a:rPr lang="en-150" sz="1200" b="0" i="0">
                <a:solidFill>
                  <a:srgbClr val="000000"/>
                </a:solidFill>
                <a:effectLst/>
                <a:latin typeface="Verdana" panose="020B0604030504040204" pitchFamily="34" charset="0"/>
              </a:rPr>
              <a:t> [1944] (London: Jonathan Cape 1968), pp.184-87.)</a:t>
            </a:r>
            <a:endParaRPr lang="en-GB" sz="1200"/>
          </a:p>
        </p:txBody>
      </p:sp>
      <p:sp>
        <p:nvSpPr>
          <p:cNvPr id="4" name="TextBox 3">
            <a:extLst>
              <a:ext uri="{FF2B5EF4-FFF2-40B4-BE49-F238E27FC236}">
                <a16:creationId xmlns:a16="http://schemas.microsoft.com/office/drawing/2014/main" id="{D296968B-9218-4BB2-BF9B-5EF5621B9F14}"/>
              </a:ext>
            </a:extLst>
          </p:cNvPr>
          <p:cNvSpPr txBox="1"/>
          <p:nvPr/>
        </p:nvSpPr>
        <p:spPr>
          <a:xfrm>
            <a:off x="466725" y="202079"/>
            <a:ext cx="10401300" cy="400110"/>
          </a:xfrm>
          <a:prstGeom prst="rect">
            <a:avLst/>
          </a:prstGeom>
          <a:noFill/>
        </p:spPr>
        <p:txBody>
          <a:bodyPr wrap="square" rtlCol="0">
            <a:spAutoFit/>
          </a:bodyPr>
          <a:lstStyle/>
          <a:p>
            <a:r>
              <a:rPr lang="en-150" sz="2000"/>
              <a:t>“A batlike soul”: Davin’s story</a:t>
            </a:r>
            <a:endParaRPr lang="en-GB"/>
          </a:p>
        </p:txBody>
      </p:sp>
    </p:spTree>
    <p:extLst>
      <p:ext uri="{BB962C8B-B14F-4D97-AF65-F5344CB8AC3E}">
        <p14:creationId xmlns:p14="http://schemas.microsoft.com/office/powerpoint/2010/main" val="2734979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outdoor, person, old&#10;&#10;Description automatically generated">
            <a:extLst>
              <a:ext uri="{FF2B5EF4-FFF2-40B4-BE49-F238E27FC236}">
                <a16:creationId xmlns:a16="http://schemas.microsoft.com/office/drawing/2014/main" id="{4BF62ABD-4A2E-4B25-A698-7BCAD95188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543296" cy="6858000"/>
          </a:xfrm>
          <a:prstGeom prst="rect">
            <a:avLst/>
          </a:prstGeom>
        </p:spPr>
      </p:pic>
      <p:sp>
        <p:nvSpPr>
          <p:cNvPr id="9" name="TextBox 8">
            <a:extLst>
              <a:ext uri="{FF2B5EF4-FFF2-40B4-BE49-F238E27FC236}">
                <a16:creationId xmlns:a16="http://schemas.microsoft.com/office/drawing/2014/main" id="{162D710A-0359-4B15-9B2A-65532A9E8839}"/>
              </a:ext>
            </a:extLst>
          </p:cNvPr>
          <p:cNvSpPr txBox="1"/>
          <p:nvPr/>
        </p:nvSpPr>
        <p:spPr>
          <a:xfrm>
            <a:off x="2657475" y="905146"/>
            <a:ext cx="8943975" cy="5224315"/>
          </a:xfrm>
          <a:prstGeom prst="rect">
            <a:avLst/>
          </a:prstGeom>
          <a:noFill/>
        </p:spPr>
        <p:txBody>
          <a:bodyPr wrap="square">
            <a:spAutoFit/>
          </a:bodyPr>
          <a:lstStyle/>
          <a:p>
            <a:pPr marL="0" marR="0" indent="91440" algn="just">
              <a:lnSpc>
                <a:spcPct val="150000"/>
              </a:lnSpc>
              <a:spcBef>
                <a:spcPts val="0"/>
              </a:spcBef>
              <a:spcAft>
                <a:spcPts val="200"/>
              </a:spcAft>
            </a:pPr>
            <a:r>
              <a:rPr lang="en-150" sz="1400">
                <a:effectLst/>
                <a:latin typeface="Times New Roman" panose="02020603050405020304" pitchFamily="18" charset="0"/>
                <a:ea typeface="Times New Roman" panose="02020603050405020304" pitchFamily="18" charset="0"/>
              </a:rPr>
              <a:t>Synge’s death in March 1909 marked the end of any possible personal contact yet Joyce returned to Synge again when he directed </a:t>
            </a:r>
            <a:r>
              <a:rPr lang="en-150" sz="1400" i="1">
                <a:effectLst/>
                <a:latin typeface="Times New Roman" panose="02020603050405020304" pitchFamily="18" charset="0"/>
                <a:ea typeface="Times New Roman" panose="02020603050405020304" pitchFamily="18" charset="0"/>
              </a:rPr>
              <a:t>Riders</a:t>
            </a:r>
            <a:r>
              <a:rPr lang="en-150" sz="1400">
                <a:effectLst/>
                <a:latin typeface="Times New Roman" panose="02020603050405020304" pitchFamily="18" charset="0"/>
                <a:ea typeface="Times New Roman" panose="02020603050405020304" pitchFamily="18" charset="0"/>
              </a:rPr>
              <a:t> for the English Players in Zurich in August 1918—touring to Lausanne. The production was apparently undertaken in a spirit of homage to the playwright whose work he had come to esteem, including the very play he had reviled in manuscript and which he probably saw on stage at its first production in Dublin on 25th February 1904. (He could have chosen </a:t>
            </a:r>
            <a:r>
              <a:rPr lang="en-150" sz="1400" i="1">
                <a:effectLst/>
                <a:latin typeface="Times New Roman" panose="02020603050405020304" pitchFamily="18" charset="0"/>
                <a:ea typeface="Times New Roman" panose="02020603050405020304" pitchFamily="18" charset="0"/>
              </a:rPr>
              <a:t>The Shadow of the Glen</a:t>
            </a:r>
            <a:r>
              <a:rPr lang="en-150" sz="1400">
                <a:effectLst/>
                <a:latin typeface="Times New Roman" panose="02020603050405020304" pitchFamily="18" charset="0"/>
                <a:ea typeface="Times New Roman" panose="02020603050405020304" pitchFamily="18" charset="0"/>
              </a:rPr>
              <a:t> and it is interesting to consider why not.) In the Zurich production, the role of </a:t>
            </a:r>
            <a:r>
              <a:rPr lang="en-150" sz="1400">
                <a:solidFill>
                  <a:schemeClr val="accent1"/>
                </a:solidFill>
                <a:effectLst/>
                <a:latin typeface="Times New Roman" panose="02020603050405020304" pitchFamily="18" charset="0"/>
                <a:ea typeface="Times New Roman" panose="02020603050405020304" pitchFamily="18" charset="0"/>
              </a:rPr>
              <a:t>Cathleen, one of the daughters the Aran woman who loses her sons to the sea, was played by Joyce’s partner Nora Barnacle (later Mrs Joyce), thus enabling him to tell the Ulster novelist Forrest Reid that Synge’s text had been ‘spoken with a genuine brogue’ since Nora came from Galway and hence was ‘born within sight of Aran’.</a:t>
            </a:r>
            <a:r>
              <a:rPr lang="en-150" sz="1400">
                <a:effectLst/>
                <a:latin typeface="Times New Roman" panose="02020603050405020304" pitchFamily="18" charset="0"/>
                <a:ea typeface="Times New Roman" panose="02020603050405020304" pitchFamily="18" charset="0"/>
              </a:rPr>
              <a:t> Ellmann records that he asked the other actors to imitate Nora as having the right accent but he also lavished praise on the playwright, then ten years dead, calling him a ‘tragic poet’ in the Programme Note to a play which he had previously dismissed as a ‘dwarf tragedy’ in an oblique comment in his review of Lady Gregory’s </a:t>
            </a:r>
            <a:r>
              <a:rPr lang="en-150" sz="1400" i="1">
                <a:effectLst/>
                <a:latin typeface="Times New Roman" panose="02020603050405020304" pitchFamily="18" charset="0"/>
                <a:ea typeface="Times New Roman" panose="02020603050405020304" pitchFamily="18" charset="0"/>
              </a:rPr>
              <a:t>Poets and Dreamers</a:t>
            </a:r>
            <a:r>
              <a:rPr lang="en-150" sz="1400">
                <a:effectLst/>
                <a:latin typeface="Times New Roman" panose="02020603050405020304" pitchFamily="18" charset="0"/>
                <a:ea typeface="Times New Roman" panose="02020603050405020304" pitchFamily="18" charset="0"/>
              </a:rPr>
              <a:t> (1902)—the final </a:t>
            </a:r>
            <a:r>
              <a:rPr lang="en-150" sz="1400" i="1">
                <a:effectLst/>
                <a:latin typeface="Times New Roman" panose="02020603050405020304" pitchFamily="18" charset="0"/>
                <a:ea typeface="Times New Roman" panose="02020603050405020304" pitchFamily="18" charset="0"/>
              </a:rPr>
              <a:t>clou</a:t>
            </a:r>
            <a:r>
              <a:rPr lang="en-150" sz="1400">
                <a:effectLst/>
                <a:latin typeface="Times New Roman" panose="02020603050405020304" pitchFamily="18" charset="0"/>
                <a:ea typeface="Times New Roman" panose="02020603050405020304" pitchFamily="18" charset="0"/>
              </a:rPr>
              <a:t>. Joyce’s new attachment to the piece appears to have more than a little to do with a growing affinity with Nora’s place of birth which also happened to be adjacent to the Joyce Country thus round the circle in a genealogical sense. That affinity is most poignantly mirrored in the emotional transactions between Gabriel and Gretta in “The Dead”, those characters being obvious counterparts of Joyce and Nora in real life in some respects if not in all. </a:t>
            </a:r>
            <a:r>
              <a:rPr lang="en-150" sz="1400">
                <a:latin typeface="Times New Roman" panose="02020603050405020304" pitchFamily="18" charset="0"/>
                <a:ea typeface="Times New Roman" panose="02020603050405020304" pitchFamily="18" charset="0"/>
              </a:rPr>
              <a:t>[Extract from above titled lecture at ABEI 2021.]</a:t>
            </a:r>
            <a:endParaRPr lang="en-GB" sz="1400">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5B59EB42-81C8-463F-AC93-565848CA440E}"/>
              </a:ext>
            </a:extLst>
          </p:cNvPr>
          <p:cNvSpPr txBox="1"/>
          <p:nvPr/>
        </p:nvSpPr>
        <p:spPr>
          <a:xfrm>
            <a:off x="5329473" y="5990961"/>
            <a:ext cx="6159375" cy="276999"/>
          </a:xfrm>
          <a:prstGeom prst="rect">
            <a:avLst/>
          </a:prstGeom>
          <a:noFill/>
        </p:spPr>
        <p:txBody>
          <a:bodyPr wrap="square" rtlCol="0">
            <a:spAutoFit/>
          </a:bodyPr>
          <a:lstStyle/>
          <a:p>
            <a:pPr algn="r"/>
            <a:r>
              <a:rPr lang="en-150" sz="1200" u="sng"/>
              <a:t>Note</a:t>
            </a:r>
            <a:r>
              <a:rPr lang="en-150" sz="1200"/>
              <a:t>: The role of Cathleen was played by Synge’s fianc</a:t>
            </a:r>
            <a:r>
              <a:rPr lang="en-GB" sz="1200"/>
              <a:t>é</a:t>
            </a:r>
            <a:r>
              <a:rPr lang="en-150" sz="1200"/>
              <a:t>e Molly Allgood in the first production. </a:t>
            </a:r>
            <a:endParaRPr lang="en-GB" sz="1200"/>
          </a:p>
        </p:txBody>
      </p:sp>
      <p:sp>
        <p:nvSpPr>
          <p:cNvPr id="12" name="TextBox 11">
            <a:extLst>
              <a:ext uri="{FF2B5EF4-FFF2-40B4-BE49-F238E27FC236}">
                <a16:creationId xmlns:a16="http://schemas.microsoft.com/office/drawing/2014/main" id="{4AD4CBEB-0F08-4081-B318-CB60DD2D2051}"/>
              </a:ext>
            </a:extLst>
          </p:cNvPr>
          <p:cNvSpPr txBox="1"/>
          <p:nvPr/>
        </p:nvSpPr>
        <p:spPr>
          <a:xfrm>
            <a:off x="4894906" y="359207"/>
            <a:ext cx="5145386" cy="369332"/>
          </a:xfrm>
          <a:prstGeom prst="rect">
            <a:avLst/>
          </a:prstGeom>
          <a:noFill/>
        </p:spPr>
        <p:txBody>
          <a:bodyPr wrap="square">
            <a:spAutoFit/>
          </a:bodyPr>
          <a:lstStyle/>
          <a:p>
            <a:r>
              <a:rPr lang="en-150" i="1"/>
              <a:t>Riders to the Sea </a:t>
            </a:r>
            <a:r>
              <a:rPr lang="en-150"/>
              <a:t>– </a:t>
            </a:r>
            <a:r>
              <a:rPr lang="en-150" sz="1800"/>
              <a:t>the Zurich Production of 1918</a:t>
            </a:r>
            <a:endParaRPr lang="en-GB"/>
          </a:p>
        </p:txBody>
      </p:sp>
    </p:spTree>
    <p:extLst>
      <p:ext uri="{BB962C8B-B14F-4D97-AF65-F5344CB8AC3E}">
        <p14:creationId xmlns:p14="http://schemas.microsoft.com/office/powerpoint/2010/main" val="480020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71B984C-A15B-4D71-8B88-11030CBBE95F}"/>
              </a:ext>
            </a:extLst>
          </p:cNvPr>
          <p:cNvGraphicFramePr>
            <a:graphicFrameLocks noGrp="1"/>
          </p:cNvGraphicFramePr>
          <p:nvPr>
            <p:extLst>
              <p:ext uri="{D42A27DB-BD31-4B8C-83A1-F6EECF244321}">
                <p14:modId xmlns:p14="http://schemas.microsoft.com/office/powerpoint/2010/main" val="3654541533"/>
              </p:ext>
            </p:extLst>
          </p:nvPr>
        </p:nvGraphicFramePr>
        <p:xfrm>
          <a:off x="885825" y="3736815"/>
          <a:ext cx="10515600" cy="1497267"/>
        </p:xfrm>
        <a:graphic>
          <a:graphicData uri="http://schemas.openxmlformats.org/drawingml/2006/table">
            <a:tbl>
              <a:tblPr/>
              <a:tblGrid>
                <a:gridCol w="10515600">
                  <a:extLst>
                    <a:ext uri="{9D8B030D-6E8A-4147-A177-3AD203B41FA5}">
                      <a16:colId xmlns:a16="http://schemas.microsoft.com/office/drawing/2014/main" val="540196718"/>
                    </a:ext>
                  </a:extLst>
                </a:gridCol>
              </a:tblGrid>
              <a:tr h="0">
                <a:tc>
                  <a:txBody>
                    <a:bodyPr/>
                    <a:lstStyle/>
                    <a:p>
                      <a:pPr algn="just"/>
                      <a:r>
                        <a:rPr lang="en-GB" sz="1400" b="1" i="0">
                          <a:solidFill>
                            <a:srgbClr val="000000"/>
                          </a:solidFill>
                          <a:effectLst/>
                          <a:latin typeface="Verdana" panose="020B0604030504040204" pitchFamily="34" charset="0"/>
                        </a:rPr>
                        <a:t>Stanislaus Joyce</a:t>
                      </a:r>
                      <a:r>
                        <a:rPr lang="en-GB" sz="1400" b="0" i="0">
                          <a:solidFill>
                            <a:srgbClr val="000000"/>
                          </a:solidFill>
                          <a:effectLst/>
                          <a:latin typeface="Verdana" panose="020B0604030504040204" pitchFamily="34" charset="0"/>
                        </a:rPr>
                        <a:t>, </a:t>
                      </a:r>
                      <a:r>
                        <a:rPr lang="en-GB" sz="1400" b="1" i="1">
                          <a:solidFill>
                            <a:srgbClr val="000000"/>
                          </a:solidFill>
                          <a:effectLst/>
                          <a:latin typeface="Verdana" panose="020B0604030504040204" pitchFamily="34" charset="0"/>
                        </a:rPr>
                        <a:t>Triestine Book of Days </a:t>
                      </a:r>
                      <a:r>
                        <a:rPr lang="en-GB" sz="1400" b="0" i="0">
                          <a:solidFill>
                            <a:srgbClr val="000000"/>
                          </a:solidFill>
                          <a:effectLst/>
                          <a:latin typeface="Verdana" panose="020B0604030504040204" pitchFamily="34" charset="0"/>
                        </a:rPr>
                        <a:t>(</a:t>
                      </a:r>
                      <a:r>
                        <a:rPr lang="en-GB" sz="1400" b="1" i="0">
                          <a:solidFill>
                            <a:srgbClr val="000000"/>
                          </a:solidFill>
                          <a:effectLst/>
                          <a:latin typeface="Verdana" panose="020B0604030504040204" pitchFamily="34" charset="0"/>
                        </a:rPr>
                        <a:t>5 May 1907</a:t>
                      </a:r>
                      <a:r>
                        <a:rPr lang="en-GB" sz="1400" b="0" i="0">
                          <a:solidFill>
                            <a:srgbClr val="000000"/>
                          </a:solidFill>
                          <a:effectLst/>
                          <a:latin typeface="Verdana" panose="020B0604030504040204" pitchFamily="34" charset="0"/>
                        </a:rPr>
                        <a:t>)</a:t>
                      </a:r>
                    </a:p>
                  </a:txBody>
                  <a:tcPr marL="38100" marR="38100" marT="38100" marB="38100" anchor="ctr">
                    <a:lnL>
                      <a:noFill/>
                    </a:lnL>
                    <a:lnR>
                      <a:noFill/>
                    </a:lnR>
                    <a:lnT>
                      <a:noFill/>
                    </a:lnT>
                    <a:lnB>
                      <a:noFill/>
                    </a:lnB>
                    <a:solidFill>
                      <a:srgbClr val="FFFFFF"/>
                    </a:solidFill>
                  </a:tcPr>
                </a:tc>
                <a:extLst>
                  <a:ext uri="{0D108BD9-81ED-4DB2-BD59-A6C34878D82A}">
                    <a16:rowId xmlns:a16="http://schemas.microsoft.com/office/drawing/2014/main" val="2737941427"/>
                  </a:ext>
                </a:extLst>
              </a:tr>
              <a:tr h="0">
                <a:tc>
                  <a:txBody>
                    <a:bodyPr/>
                    <a:lstStyle/>
                    <a:p>
                      <a:pPr algn="just">
                        <a:lnSpc>
                          <a:spcPct val="108000"/>
                        </a:lnSpc>
                      </a:pPr>
                      <a:r>
                        <a:rPr lang="en-GB" sz="1400" b="0" i="0">
                          <a:solidFill>
                            <a:srgbClr val="000000"/>
                          </a:solidFill>
                          <a:effectLst/>
                          <a:latin typeface="Verdana" panose="020B0604030504040204" pitchFamily="34" charset="0"/>
                        </a:rPr>
                        <a:t>‘</a:t>
                      </a:r>
                      <a:r>
                        <a:rPr lang="en-GB" sz="1400" b="0" i="0">
                          <a:solidFill>
                            <a:schemeClr val="accent1"/>
                          </a:solidFill>
                          <a:effectLst/>
                          <a:latin typeface="Verdana" panose="020B0604030504040204" pitchFamily="34" charset="0"/>
                        </a:rPr>
                        <a:t>Jim found something in Synge’s mind akin to his own</a:t>
                      </a:r>
                      <a:r>
                        <a:rPr lang="en-GB" sz="1400" b="0" i="0">
                          <a:solidFill>
                            <a:srgbClr val="000000"/>
                          </a:solidFill>
                          <a:effectLst/>
                          <a:latin typeface="Verdana" panose="020B0604030504040204" pitchFamily="34" charset="0"/>
                        </a:rPr>
                        <a:t>. The heroics and heroic poetry, that the Irish clique might delight in, had no more significance for Synge than for him. </a:t>
                      </a:r>
                      <a:r>
                        <a:rPr lang="en-GB" sz="1400" b="0" i="1">
                          <a:solidFill>
                            <a:srgbClr val="000000"/>
                          </a:solidFill>
                          <a:effectLst/>
                          <a:latin typeface="Verdana" panose="020B0604030504040204" pitchFamily="34" charset="0"/>
                        </a:rPr>
                        <a:t>The Playboy</a:t>
                      </a:r>
                      <a:r>
                        <a:rPr lang="en-GB" sz="1400" b="0" i="0">
                          <a:solidFill>
                            <a:srgbClr val="000000"/>
                          </a:solidFill>
                          <a:effectLst/>
                          <a:latin typeface="Verdana" panose="020B0604030504040204" pitchFamily="34" charset="0"/>
                        </a:rPr>
                        <a:t>, with it talk of cleaning people down to their breeches belt, was a study in heroics, just as “Grace’ was a study in Theology, “Two Gallants’ in gallantry, or “Ivy Day in the Committee Room’ in politics, but </a:t>
                      </a:r>
                      <a:r>
                        <a:rPr lang="en-GB" sz="1400" b="0" i="0">
                          <a:solidFill>
                            <a:schemeClr val="accent1"/>
                          </a:solidFill>
                          <a:effectLst/>
                          <a:latin typeface="Verdana" panose="020B0604030504040204" pitchFamily="34" charset="0"/>
                        </a:rPr>
                        <a:t>he thought Synge’s art more original than his own</a:t>
                      </a:r>
                      <a:r>
                        <a:rPr lang="en-GB" sz="1400" b="0" i="0">
                          <a:solidFill>
                            <a:srgbClr val="000000"/>
                          </a:solidFill>
                          <a:effectLst/>
                          <a:latin typeface="Verdana" panose="020B0604030504040204" pitchFamily="34" charset="0"/>
                        </a:rPr>
                        <a:t>.’ (Quoted in Eric Bulson, </a:t>
                      </a:r>
                      <a:r>
                        <a:rPr lang="en-GB" sz="1400" b="0" i="1">
                          <a:solidFill>
                            <a:srgbClr val="000000"/>
                          </a:solidFill>
                          <a:effectLst/>
                          <a:latin typeface="Verdana" panose="020B0604030504040204" pitchFamily="34" charset="0"/>
                        </a:rPr>
                        <a:t>Introduction to James Joyce</a:t>
                      </a:r>
                      <a:r>
                        <a:rPr lang="en-GB" sz="1400" b="0" i="0">
                          <a:solidFill>
                            <a:srgbClr val="000000"/>
                          </a:solidFill>
                          <a:effectLst/>
                          <a:latin typeface="Verdana" panose="020B0604030504040204" pitchFamily="34" charset="0"/>
                        </a:rPr>
                        <a:t>, Cambridge 2006, p.26.)</a:t>
                      </a:r>
                    </a:p>
                  </a:txBody>
                  <a:tcPr marL="38100" marR="38100" marT="38100" marB="38100" anchor="ctr">
                    <a:lnL>
                      <a:noFill/>
                    </a:lnL>
                    <a:lnR>
                      <a:noFill/>
                    </a:lnR>
                    <a:lnT>
                      <a:noFill/>
                    </a:lnT>
                    <a:lnB>
                      <a:noFill/>
                    </a:lnB>
                    <a:solidFill>
                      <a:srgbClr val="FFFFFF"/>
                    </a:solidFill>
                  </a:tcPr>
                </a:tc>
                <a:extLst>
                  <a:ext uri="{0D108BD9-81ED-4DB2-BD59-A6C34878D82A}">
                    <a16:rowId xmlns:a16="http://schemas.microsoft.com/office/drawing/2014/main" val="723456093"/>
                  </a:ext>
                </a:extLst>
              </a:tr>
            </a:tbl>
          </a:graphicData>
        </a:graphic>
      </p:graphicFrame>
      <p:sp>
        <p:nvSpPr>
          <p:cNvPr id="5" name="TextBox 4">
            <a:extLst>
              <a:ext uri="{FF2B5EF4-FFF2-40B4-BE49-F238E27FC236}">
                <a16:creationId xmlns:a16="http://schemas.microsoft.com/office/drawing/2014/main" id="{4CDF0233-A11A-4D65-A184-F7C5C0AFDA04}"/>
              </a:ext>
            </a:extLst>
          </p:cNvPr>
          <p:cNvSpPr txBox="1"/>
          <p:nvPr/>
        </p:nvSpPr>
        <p:spPr>
          <a:xfrm>
            <a:off x="838200" y="5553489"/>
            <a:ext cx="10610850" cy="544829"/>
          </a:xfrm>
          <a:prstGeom prst="rect">
            <a:avLst/>
          </a:prstGeom>
          <a:noFill/>
        </p:spPr>
        <p:txBody>
          <a:bodyPr wrap="square" rtlCol="0">
            <a:spAutoFit/>
          </a:bodyPr>
          <a:lstStyle/>
          <a:p>
            <a:pPr>
              <a:lnSpc>
                <a:spcPct val="108000"/>
              </a:lnSpc>
            </a:pPr>
            <a:r>
              <a:rPr lang="en-GB" sz="1400" b="1" i="0">
                <a:solidFill>
                  <a:srgbClr val="000000"/>
                </a:solidFill>
                <a:effectLst/>
                <a:latin typeface="Verdana" panose="020B0604030504040204" pitchFamily="34" charset="0"/>
              </a:rPr>
              <a:t>Herbert Gorman</a:t>
            </a:r>
            <a:r>
              <a:rPr lang="en-GB" sz="1400" b="0" i="0">
                <a:solidFill>
                  <a:srgbClr val="000000"/>
                </a:solidFill>
                <a:effectLst/>
                <a:latin typeface="Verdana" panose="020B0604030504040204" pitchFamily="34" charset="0"/>
              </a:rPr>
              <a:t>, </a:t>
            </a:r>
            <a:r>
              <a:rPr lang="en-GB" sz="1400" b="0" i="1">
                <a:solidFill>
                  <a:srgbClr val="000000"/>
                </a:solidFill>
                <a:effectLst/>
                <a:latin typeface="Verdana" panose="020B0604030504040204" pitchFamily="34" charset="0"/>
              </a:rPr>
              <a:t>James Joyce</a:t>
            </a:r>
            <a:r>
              <a:rPr lang="en-GB" sz="1400" b="0" i="0">
                <a:solidFill>
                  <a:srgbClr val="000000"/>
                </a:solidFill>
                <a:effectLst/>
                <a:latin typeface="Verdana" panose="020B0604030504040204" pitchFamily="34" charset="0"/>
              </a:rPr>
              <a:t> (Bodley Head 1941)</a:t>
            </a:r>
            <a:r>
              <a:rPr lang="en-150" sz="1400" b="0" i="0">
                <a:solidFill>
                  <a:srgbClr val="000000"/>
                </a:solidFill>
                <a:effectLst/>
                <a:latin typeface="Verdana" panose="020B0604030504040204" pitchFamily="34" charset="0"/>
              </a:rPr>
              <a:t>: </a:t>
            </a:r>
            <a:r>
              <a:rPr lang="en-GB" sz="1400" b="0" i="0">
                <a:solidFill>
                  <a:srgbClr val="000000"/>
                </a:solidFill>
                <a:effectLst/>
                <a:latin typeface="Verdana" panose="020B0604030504040204" pitchFamily="34" charset="0"/>
              </a:rPr>
              <a:t>Joyce described Synge as ‘</a:t>
            </a:r>
            <a:r>
              <a:rPr lang="en-GB" sz="1400" b="0" i="0">
                <a:solidFill>
                  <a:schemeClr val="accent1"/>
                </a:solidFill>
                <a:effectLst/>
                <a:latin typeface="Verdana" panose="020B0604030504040204" pitchFamily="34" charset="0"/>
              </a:rPr>
              <a:t>a dark tramper of a man</a:t>
            </a:r>
            <a:r>
              <a:rPr lang="en-GB" sz="1400" b="0" i="0">
                <a:solidFill>
                  <a:srgbClr val="000000"/>
                </a:solidFill>
                <a:effectLst/>
                <a:latin typeface="Verdana" panose="020B0604030504040204" pitchFamily="34" charset="0"/>
              </a:rPr>
              <a:t>’ (p.101; quoted in Anne Gallagher, ‘Tramps, Tinkers and Beggars in the Plays of J. M. Synge’, UUC UG Diss., 2010.) </a:t>
            </a:r>
            <a:endParaRPr lang="en-GB"/>
          </a:p>
        </p:txBody>
      </p:sp>
      <p:sp>
        <p:nvSpPr>
          <p:cNvPr id="4" name="TextBox 3">
            <a:extLst>
              <a:ext uri="{FF2B5EF4-FFF2-40B4-BE49-F238E27FC236}">
                <a16:creationId xmlns:a16="http://schemas.microsoft.com/office/drawing/2014/main" id="{B4D995A4-128D-4AD6-89AF-63F180CC43D6}"/>
              </a:ext>
            </a:extLst>
          </p:cNvPr>
          <p:cNvSpPr txBox="1"/>
          <p:nvPr/>
        </p:nvSpPr>
        <p:spPr>
          <a:xfrm>
            <a:off x="724090" y="1032096"/>
            <a:ext cx="10610850" cy="2477088"/>
          </a:xfrm>
          <a:prstGeom prst="rect">
            <a:avLst/>
          </a:prstGeom>
          <a:noFill/>
        </p:spPr>
        <p:txBody>
          <a:bodyPr wrap="square" rtlCol="0">
            <a:spAutoFit/>
          </a:bodyPr>
          <a:lstStyle/>
          <a:p>
            <a:pPr algn="just">
              <a:lnSpc>
                <a:spcPct val="108000"/>
              </a:lnSpc>
            </a:pPr>
            <a:r>
              <a:rPr lang="en-GB" sz="1400" b="1" i="0">
                <a:solidFill>
                  <a:srgbClr val="000000"/>
                </a:solidFill>
                <a:effectLst/>
                <a:latin typeface="Verdana" panose="020B0604030504040204" pitchFamily="34" charset="0"/>
              </a:rPr>
              <a:t>Arthur Power</a:t>
            </a:r>
            <a:r>
              <a:rPr lang="en-GB" sz="1400" b="0" i="0">
                <a:solidFill>
                  <a:srgbClr val="000000"/>
                </a:solidFill>
                <a:effectLst/>
                <a:latin typeface="Verdana" panose="020B0604030504040204" pitchFamily="34" charset="0"/>
              </a:rPr>
              <a:t>, in </a:t>
            </a:r>
            <a:r>
              <a:rPr lang="en-GB" sz="1400" b="0" i="1">
                <a:solidFill>
                  <a:srgbClr val="000000"/>
                </a:solidFill>
                <a:effectLst/>
                <a:latin typeface="Verdana" panose="020B0604030504040204" pitchFamily="34" charset="0"/>
              </a:rPr>
              <a:t>Conversations with James Joyce </a:t>
            </a:r>
            <a:r>
              <a:rPr lang="en-GB" sz="1400" b="0" i="0">
                <a:solidFill>
                  <a:srgbClr val="000000"/>
                </a:solidFill>
                <a:effectLst/>
                <a:latin typeface="Verdana" panose="020B0604030504040204" pitchFamily="34" charset="0"/>
              </a:rPr>
              <a:t>(1974): ‘Joyce knew him when he was living in rue d’Assas and found him very difficult to get on with. </a:t>
            </a:r>
            <a:r>
              <a:rPr lang="en-150" sz="1400" b="0" i="0">
                <a:solidFill>
                  <a:srgbClr val="000000"/>
                </a:solidFill>
                <a:effectLst/>
                <a:latin typeface="Verdana" panose="020B0604030504040204" pitchFamily="34" charset="0"/>
              </a:rPr>
              <a:t>‘</a:t>
            </a:r>
            <a:r>
              <a:rPr lang="en-GB" sz="1400" b="0" i="0">
                <a:solidFill>
                  <a:srgbClr val="000000"/>
                </a:solidFill>
                <a:effectLst/>
                <a:latin typeface="Verdana" panose="020B0604030504040204" pitchFamily="34" charset="0"/>
              </a:rPr>
              <a:t>He was so excitable, Joyce told me.’ </a:t>
            </a:r>
            <a:r>
              <a:rPr lang="en-150" sz="1400" b="0" i="0">
                <a:solidFill>
                  <a:srgbClr val="000000"/>
                </a:solidFill>
                <a:effectLst/>
                <a:latin typeface="Verdana" panose="020B0604030504040204" pitchFamily="34" charset="0"/>
              </a:rPr>
              <a:t>Of </a:t>
            </a:r>
            <a:r>
              <a:rPr lang="en-150" sz="1400" b="0" i="1">
                <a:solidFill>
                  <a:srgbClr val="000000"/>
                </a:solidFill>
                <a:effectLst/>
                <a:latin typeface="Verdana" panose="020B0604030504040204" pitchFamily="34" charset="0"/>
              </a:rPr>
              <a:t>Riders to the Sea</a:t>
            </a:r>
            <a:r>
              <a:rPr lang="en-150" sz="1400" b="0" i="0">
                <a:solidFill>
                  <a:srgbClr val="000000"/>
                </a:solidFill>
                <a:effectLst/>
                <a:latin typeface="Verdana" panose="020B0604030504040204" pitchFamily="34" charset="0"/>
              </a:rPr>
              <a:t>: </a:t>
            </a:r>
            <a:r>
              <a:rPr lang="en-GB" sz="1400" b="0" i="0">
                <a:solidFill>
                  <a:srgbClr val="000000"/>
                </a:solidFill>
                <a:effectLst/>
                <a:latin typeface="Verdana" panose="020B0604030504040204" pitchFamily="34" charset="0"/>
              </a:rPr>
              <a:t>‘</a:t>
            </a:r>
            <a:r>
              <a:rPr lang="en-GB" sz="1400" b="0" i="0">
                <a:solidFill>
                  <a:schemeClr val="accent1"/>
                </a:solidFill>
                <a:effectLst/>
                <a:latin typeface="Verdana" panose="020B0604030504040204" pitchFamily="34" charset="0"/>
              </a:rPr>
              <a:t>I do not care for it [...] for I think that he wrote a kind of fabricated language as unreal as his characters were unreal. Also in my experience the peasants of Ireland are a very different people from what he made them to be, a hard, crafty and matter-of-fact lot, and I never heard any of them using the language which Synge puts into their mouths</a:t>
            </a:r>
            <a:r>
              <a:rPr lang="en-GB" sz="1400" b="0" i="0">
                <a:solidFill>
                  <a:srgbClr val="000000"/>
                </a:solidFill>
                <a:effectLst/>
                <a:latin typeface="Verdana" panose="020B0604030504040204" pitchFamily="34" charset="0"/>
              </a:rPr>
              <a:t>. [...]. Those characters only exist on the Abbey stage. But take a man like Ibsen - there is a fine playwright for you. He wrote serious plays about the problems that concern our generation.’ (Power, op. cit., London: Millington Ltd. 1974, pp.33-34.) </a:t>
            </a:r>
            <a:endParaRPr lang="en-150" sz="1400" b="0" i="0">
              <a:solidFill>
                <a:srgbClr val="000000"/>
              </a:solidFill>
              <a:effectLst/>
              <a:latin typeface="Verdana" panose="020B0604030504040204" pitchFamily="34" charset="0"/>
            </a:endParaRPr>
          </a:p>
          <a:p>
            <a:pPr algn="just"/>
            <a:endParaRPr lang="en-150" sz="1000" b="0" i="0" u="sng">
              <a:solidFill>
                <a:srgbClr val="000000"/>
              </a:solidFill>
              <a:effectLst/>
              <a:latin typeface="Verdana" panose="020B0604030504040204" pitchFamily="34" charset="0"/>
            </a:endParaRPr>
          </a:p>
          <a:p>
            <a:pPr lvl="1" algn="just"/>
            <a:r>
              <a:rPr lang="en-GB" sz="1200" b="0" i="0" u="sng">
                <a:solidFill>
                  <a:srgbClr val="000000"/>
                </a:solidFill>
                <a:effectLst/>
                <a:latin typeface="Verdana" panose="020B0604030504040204" pitchFamily="34" charset="0"/>
              </a:rPr>
              <a:t>Note</a:t>
            </a:r>
            <a:r>
              <a:rPr lang="en-GB" sz="1200" b="0" i="0">
                <a:solidFill>
                  <a:srgbClr val="000000"/>
                </a:solidFill>
                <a:effectLst/>
                <a:latin typeface="Verdana" panose="020B0604030504040204" pitchFamily="34" charset="0"/>
              </a:rPr>
              <a:t> that Power holds a contrary opinion and cites remarks from an Irish peasant that strikes him as ‘pure Synge’. (</a:t>
            </a:r>
            <a:r>
              <a:rPr lang="en-GB" sz="1200" b="0" i="1">
                <a:solidFill>
                  <a:srgbClr val="000000"/>
                </a:solidFill>
                <a:effectLst/>
                <a:latin typeface="Verdana" panose="020B0604030504040204" pitchFamily="34" charset="0"/>
              </a:rPr>
              <a:t>Selected Letters</a:t>
            </a:r>
            <a:r>
              <a:rPr lang="en-GB" sz="1200" b="0" i="0">
                <a:solidFill>
                  <a:srgbClr val="000000"/>
                </a:solidFill>
                <a:effectLst/>
                <a:latin typeface="Verdana" panose="020B0604030504040204" pitchFamily="34" charset="0"/>
              </a:rPr>
              <a:t>, ed. Richard Ellmann, Faber 1975 pp.140-43.)</a:t>
            </a:r>
          </a:p>
        </p:txBody>
      </p:sp>
      <p:sp>
        <p:nvSpPr>
          <p:cNvPr id="6" name="TextBox 5">
            <a:extLst>
              <a:ext uri="{FF2B5EF4-FFF2-40B4-BE49-F238E27FC236}">
                <a16:creationId xmlns:a16="http://schemas.microsoft.com/office/drawing/2014/main" id="{38B8C7E8-FDDC-4A64-9C2A-0CEFFDC0E902}"/>
              </a:ext>
            </a:extLst>
          </p:cNvPr>
          <p:cNvSpPr txBox="1"/>
          <p:nvPr/>
        </p:nvSpPr>
        <p:spPr>
          <a:xfrm>
            <a:off x="579422" y="400089"/>
            <a:ext cx="8637006" cy="400110"/>
          </a:xfrm>
          <a:prstGeom prst="rect">
            <a:avLst/>
          </a:prstGeom>
          <a:noFill/>
        </p:spPr>
        <p:txBody>
          <a:bodyPr wrap="square" rtlCol="0">
            <a:spAutoFit/>
          </a:bodyPr>
          <a:lstStyle/>
          <a:p>
            <a:r>
              <a:rPr lang="en-150" sz="2000"/>
              <a:t>Joyce’s view of Synge and ‘Synge-song’</a:t>
            </a:r>
            <a:endParaRPr lang="en-GB" sz="2000"/>
          </a:p>
        </p:txBody>
      </p:sp>
    </p:spTree>
    <p:extLst>
      <p:ext uri="{BB962C8B-B14F-4D97-AF65-F5344CB8AC3E}">
        <p14:creationId xmlns:p14="http://schemas.microsoft.com/office/powerpoint/2010/main" val="40886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EB8C5C4-DD7C-4398-84D3-5D7F460DA7FC}"/>
              </a:ext>
            </a:extLst>
          </p:cNvPr>
          <p:cNvGraphicFramePr>
            <a:graphicFrameLocks noGrp="1"/>
          </p:cNvGraphicFramePr>
          <p:nvPr/>
        </p:nvGraphicFramePr>
        <p:xfrm>
          <a:off x="838200" y="3845084"/>
          <a:ext cx="10515600" cy="312420"/>
        </p:xfrm>
        <a:graphic>
          <a:graphicData uri="http://schemas.openxmlformats.org/drawingml/2006/table">
            <a:tbl>
              <a:tblPr/>
              <a:tblGrid>
                <a:gridCol w="10515600">
                  <a:extLst>
                    <a:ext uri="{9D8B030D-6E8A-4147-A177-3AD203B41FA5}">
                      <a16:colId xmlns:a16="http://schemas.microsoft.com/office/drawing/2014/main" val="2879513662"/>
                    </a:ext>
                  </a:extLst>
                </a:gridCol>
              </a:tblGrid>
              <a:tr h="0">
                <a:tc>
                  <a:txBody>
                    <a:bodyPr/>
                    <a:lstStyle/>
                    <a:p>
                      <a:pPr algn="l"/>
                      <a:r>
                        <a:rPr lang="en-GB"/>
                        <a:t> </a:t>
                      </a:r>
                    </a:p>
                  </a:txBody>
                  <a:tcPr marL="19050" marR="19050" marT="19050" marB="19050" anchor="ctr">
                    <a:lnL>
                      <a:noFill/>
                    </a:lnL>
                    <a:lnR>
                      <a:noFill/>
                    </a:lnR>
                    <a:lnT>
                      <a:noFill/>
                    </a:lnT>
                    <a:lnB>
                      <a:noFill/>
                    </a:lnB>
                    <a:solidFill>
                      <a:srgbClr val="FFFFFF"/>
                    </a:solidFill>
                  </a:tcPr>
                </a:tc>
                <a:extLst>
                  <a:ext uri="{0D108BD9-81ED-4DB2-BD59-A6C34878D82A}">
                    <a16:rowId xmlns:a16="http://schemas.microsoft.com/office/drawing/2014/main" val="61203751"/>
                  </a:ext>
                </a:extLst>
              </a:tr>
            </a:tbl>
          </a:graphicData>
        </a:graphic>
      </p:graphicFrame>
      <p:sp>
        <p:nvSpPr>
          <p:cNvPr id="4" name="TextBox 3">
            <a:extLst>
              <a:ext uri="{FF2B5EF4-FFF2-40B4-BE49-F238E27FC236}">
                <a16:creationId xmlns:a16="http://schemas.microsoft.com/office/drawing/2014/main" id="{EE18899D-708E-44FE-A53B-E7A197989975}"/>
              </a:ext>
            </a:extLst>
          </p:cNvPr>
          <p:cNvSpPr txBox="1"/>
          <p:nvPr/>
        </p:nvSpPr>
        <p:spPr>
          <a:xfrm>
            <a:off x="628650" y="1171178"/>
            <a:ext cx="10382250" cy="4816703"/>
          </a:xfrm>
          <a:prstGeom prst="rect">
            <a:avLst/>
          </a:prstGeom>
          <a:noFill/>
        </p:spPr>
        <p:txBody>
          <a:bodyPr wrap="square" rtlCol="0">
            <a:spAutoFit/>
          </a:bodyPr>
          <a:lstStyle/>
          <a:p>
            <a:r>
              <a:rPr lang="en-GB" sz="1600"/>
              <a:t>April 14. John Alphonsus Mulrennan has just returned from the west of Ireland. </a:t>
            </a:r>
            <a:r>
              <a:rPr lang="en-150" sz="1600"/>
              <a:t>[...] </a:t>
            </a:r>
            <a:r>
              <a:rPr lang="en-GB" sz="1600"/>
              <a:t>He told us he met an old man there in a mountain cabin. Old man had red eyes and short pipe. Old man spoke Irish. Mulrennan spoke Irish. Then old man and Mulrennan spoke English. Mulrennan spoke to him about universe and stars. Old man sat, listened, smoked, spat. Then said:</a:t>
            </a:r>
          </a:p>
          <a:p>
            <a:r>
              <a:rPr lang="en-GB" sz="1600"/>
              <a:t> — Ah, there must be terrible queer creatures at the latter and of the world.</a:t>
            </a:r>
          </a:p>
          <a:p>
            <a:r>
              <a:rPr lang="en-GB" sz="1600"/>
              <a:t> I </a:t>
            </a:r>
            <a:r>
              <a:rPr lang="en-GB" sz="1600">
                <a:solidFill>
                  <a:schemeClr val="accent1"/>
                </a:solidFill>
              </a:rPr>
              <a:t>fear him. I fear his redrimmed horny eyes. It is with him I must struggle all through this night till day come, till he or I lie dead, gripping him by the sinewy throat till.</a:t>
            </a:r>
          </a:p>
          <a:p>
            <a:r>
              <a:rPr lang="en-GB" sz="1600"/>
              <a:t> </a:t>
            </a:r>
            <a:r>
              <a:rPr lang="en-GB" sz="1600">
                <a:solidFill>
                  <a:schemeClr val="accent1"/>
                </a:solidFill>
              </a:rPr>
              <a:t>Till what? Till he yield to me? No. I mean no harm.</a:t>
            </a:r>
          </a:p>
          <a:p>
            <a:r>
              <a:rPr lang="en-GB" sz="800"/>
              <a:t> </a:t>
            </a:r>
            <a:br>
              <a:rPr lang="en-150" sz="400"/>
            </a:br>
            <a:r>
              <a:rPr lang="en-150" sz="1600"/>
              <a:t>[...]</a:t>
            </a:r>
            <a:br>
              <a:rPr lang="en-150" sz="1600"/>
            </a:br>
            <a:endParaRPr lang="en-GB" sz="800"/>
          </a:p>
          <a:p>
            <a:r>
              <a:rPr lang="en-GB" sz="1600"/>
              <a:t>April 16. Away! Away!</a:t>
            </a:r>
          </a:p>
          <a:p>
            <a:r>
              <a:rPr lang="en-GB" sz="1600"/>
              <a:t> </a:t>
            </a:r>
            <a:r>
              <a:rPr lang="en-GB" sz="1600">
                <a:solidFill>
                  <a:schemeClr val="accent1"/>
                </a:solidFill>
              </a:rPr>
              <a:t>The spell of arms and voices: the white arms of roads, their promise of close embraces and the black arms of tall ships that stand against the moon, their tale of distant nations</a:t>
            </a:r>
            <a:r>
              <a:rPr lang="en-GB" sz="1600"/>
              <a:t>. They are held out to say: We are alone - come. And the voices say with them: We are your kinsmen. And the air is thick with their company as they call to me, their kinsman, making ready to go, </a:t>
            </a:r>
            <a:r>
              <a:rPr lang="en-GB" sz="1600">
                <a:solidFill>
                  <a:schemeClr val="accent1"/>
                </a:solidFill>
              </a:rPr>
              <a:t>shaking the wings of their exultant and terrible youth</a:t>
            </a:r>
            <a:r>
              <a:rPr lang="en-GB" sz="1600"/>
              <a:t>.</a:t>
            </a:r>
          </a:p>
          <a:p>
            <a:r>
              <a:rPr lang="en-GB" sz="1600"/>
              <a:t> April 26. Mother is putting my new secondhand clothes in order. She prays now, she says, that I may learn in my own life and away from home and friends what the heart is and what it feels. Amen. So be it. </a:t>
            </a:r>
            <a:r>
              <a:rPr lang="en-GB" sz="1600">
                <a:solidFill>
                  <a:schemeClr val="accent1"/>
                </a:solidFill>
              </a:rPr>
              <a:t>Welcome, O life, I go to encounter for the millionth time the reality of experience and to forge in the smithy of my soul the uncreated conscience of my race</a:t>
            </a:r>
            <a:r>
              <a:rPr lang="en-GB" sz="1600"/>
              <a:t>.</a:t>
            </a:r>
          </a:p>
          <a:p>
            <a:r>
              <a:rPr lang="en-GB" sz="1600"/>
              <a:t> April 27. Old father, old artificer, stand me now and ever in good stead. </a:t>
            </a:r>
          </a:p>
        </p:txBody>
      </p:sp>
      <p:sp>
        <p:nvSpPr>
          <p:cNvPr id="5" name="TextBox 4">
            <a:extLst>
              <a:ext uri="{FF2B5EF4-FFF2-40B4-BE49-F238E27FC236}">
                <a16:creationId xmlns:a16="http://schemas.microsoft.com/office/drawing/2014/main" id="{0211BE12-2FA2-4A50-9331-5692A177A2F3}"/>
              </a:ext>
            </a:extLst>
          </p:cNvPr>
          <p:cNvSpPr txBox="1"/>
          <p:nvPr/>
        </p:nvSpPr>
        <p:spPr>
          <a:xfrm>
            <a:off x="748966" y="439231"/>
            <a:ext cx="10382250" cy="461665"/>
          </a:xfrm>
          <a:prstGeom prst="rect">
            <a:avLst/>
          </a:prstGeom>
          <a:noFill/>
        </p:spPr>
        <p:txBody>
          <a:bodyPr wrap="square" rtlCol="0">
            <a:spAutoFit/>
          </a:bodyPr>
          <a:lstStyle/>
          <a:p>
            <a:pPr algn="ctr"/>
            <a:r>
              <a:rPr lang="en-GB" sz="2400"/>
              <a:t>J</a:t>
            </a:r>
            <a:r>
              <a:rPr lang="en-150" sz="2400"/>
              <a:t>oyce on ‘peasant’ drama v. cosmopolitan culture in </a:t>
            </a:r>
            <a:r>
              <a:rPr lang="en-150" sz="2400" i="1"/>
              <a:t>A Portrait of the Artist ...</a:t>
            </a:r>
            <a:endParaRPr lang="en-GB" sz="2400"/>
          </a:p>
        </p:txBody>
      </p:sp>
      <p:sp>
        <p:nvSpPr>
          <p:cNvPr id="6" name="TextBox 5">
            <a:extLst>
              <a:ext uri="{FF2B5EF4-FFF2-40B4-BE49-F238E27FC236}">
                <a16:creationId xmlns:a16="http://schemas.microsoft.com/office/drawing/2014/main" id="{151463EE-A4AB-4B3A-B441-2DF385B6BB51}"/>
              </a:ext>
            </a:extLst>
          </p:cNvPr>
          <p:cNvSpPr txBox="1"/>
          <p:nvPr/>
        </p:nvSpPr>
        <p:spPr>
          <a:xfrm>
            <a:off x="9820274" y="6105525"/>
            <a:ext cx="2047875" cy="307777"/>
          </a:xfrm>
          <a:prstGeom prst="rect">
            <a:avLst/>
          </a:prstGeom>
          <a:noFill/>
        </p:spPr>
        <p:txBody>
          <a:bodyPr wrap="square" rtlCol="0">
            <a:spAutoFit/>
          </a:bodyPr>
          <a:lstStyle/>
          <a:p>
            <a:r>
              <a:rPr lang="en-150" sz="1400">
                <a:latin typeface="Times New Roman" panose="02020603050405020304" pitchFamily="18" charset="0"/>
              </a:rPr>
              <a:t>p.257; End</a:t>
            </a:r>
            <a:endParaRPr lang="en-GB" sz="1400">
              <a:latin typeface="Times New Roman" panose="02020603050405020304" pitchFamily="18" charset="0"/>
            </a:endParaRPr>
          </a:p>
        </p:txBody>
      </p:sp>
    </p:spTree>
    <p:extLst>
      <p:ext uri="{BB962C8B-B14F-4D97-AF65-F5344CB8AC3E}">
        <p14:creationId xmlns:p14="http://schemas.microsoft.com/office/powerpoint/2010/main" val="4140336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uilding, outdoor, stone&#10;&#10;Description automatically generated">
            <a:extLst>
              <a:ext uri="{FF2B5EF4-FFF2-40B4-BE49-F238E27FC236}">
                <a16:creationId xmlns:a16="http://schemas.microsoft.com/office/drawing/2014/main" id="{C353DF77-1CE6-41C6-BFB4-ED54180ACE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642" y="4771410"/>
            <a:ext cx="1524346" cy="1878627"/>
          </a:xfrm>
          <a:prstGeom prst="rect">
            <a:avLst/>
          </a:prstGeom>
        </p:spPr>
      </p:pic>
      <p:pic>
        <p:nvPicPr>
          <p:cNvPr id="4" name="Picture 3" descr="A picture containing building, outdoor, scene, way&#10;&#10;Description automatically generated">
            <a:extLst>
              <a:ext uri="{FF2B5EF4-FFF2-40B4-BE49-F238E27FC236}">
                <a16:creationId xmlns:a16="http://schemas.microsoft.com/office/drawing/2014/main" id="{C32904AD-4E63-4349-A9F2-7B9C7114BA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1602" y="4788440"/>
            <a:ext cx="2137803" cy="1797794"/>
          </a:xfrm>
          <a:prstGeom prst="rect">
            <a:avLst/>
          </a:prstGeom>
        </p:spPr>
      </p:pic>
      <p:sp>
        <p:nvSpPr>
          <p:cNvPr id="5" name="TextBox 4">
            <a:extLst>
              <a:ext uri="{FF2B5EF4-FFF2-40B4-BE49-F238E27FC236}">
                <a16:creationId xmlns:a16="http://schemas.microsoft.com/office/drawing/2014/main" id="{82751F7B-F8D2-4637-A63C-73B2C20827B5}"/>
              </a:ext>
            </a:extLst>
          </p:cNvPr>
          <p:cNvSpPr txBox="1"/>
          <p:nvPr/>
        </p:nvSpPr>
        <p:spPr>
          <a:xfrm>
            <a:off x="2986108" y="1107210"/>
            <a:ext cx="8858250" cy="2127505"/>
          </a:xfrm>
          <a:prstGeom prst="rect">
            <a:avLst/>
          </a:prstGeom>
          <a:noFill/>
        </p:spPr>
        <p:txBody>
          <a:bodyPr wrap="square">
            <a:spAutoFit/>
          </a:bodyPr>
          <a:lstStyle/>
          <a:p>
            <a:pPr>
              <a:lnSpc>
                <a:spcPct val="125000"/>
              </a:lnSpc>
            </a:pPr>
            <a:r>
              <a:rPr lang="en-GB" sz="1700" b="0" i="0">
                <a:solidFill>
                  <a:srgbClr val="000000"/>
                </a:solidFill>
                <a:effectLst/>
                <a:latin typeface="Verdana" panose="020B0604030504040204" pitchFamily="34" charset="0"/>
              </a:rPr>
              <a:t>‘Harsh gargoyle face that warred against me over our mess of hash of lights in rue Saint-André-des-Arts. In words of words for words, </a:t>
            </a:r>
            <a:r>
              <a:rPr lang="en-GB" sz="1700" b="0" i="1">
                <a:solidFill>
                  <a:srgbClr val="000000"/>
                </a:solidFill>
                <a:effectLst/>
                <a:latin typeface="Verdana" panose="020B0604030504040204" pitchFamily="34" charset="0"/>
              </a:rPr>
              <a:t>palabras</a:t>
            </a:r>
            <a:r>
              <a:rPr lang="en-GB" sz="1700" b="0" i="0">
                <a:solidFill>
                  <a:srgbClr val="000000"/>
                </a:solidFill>
                <a:effectLst/>
                <a:latin typeface="Verdana" panose="020B0604030504040204" pitchFamily="34" charset="0"/>
              </a:rPr>
              <a:t>. Oisin with Patrick. Faunman he met in Clamart woods, brandishing a winebottle, </a:t>
            </a:r>
            <a:r>
              <a:rPr lang="en-GB" sz="1700" b="0" i="1">
                <a:solidFill>
                  <a:srgbClr val="000000"/>
                </a:solidFill>
                <a:effectLst/>
                <a:latin typeface="Verdana" panose="020B0604030504040204" pitchFamily="34" charset="0"/>
              </a:rPr>
              <a:t>C’est vendredi saint! </a:t>
            </a:r>
            <a:r>
              <a:rPr lang="en-GB" sz="1700" b="0" i="0">
                <a:solidFill>
                  <a:srgbClr val="000000"/>
                </a:solidFill>
                <a:effectLst/>
                <a:latin typeface="Verdana" panose="020B0604030504040204" pitchFamily="34" charset="0"/>
              </a:rPr>
              <a:t>Murthering Irish. His image, wandering, he met. I mine. I met a fool i’ the forest’ </a:t>
            </a:r>
            <a:br>
              <a:rPr lang="en-150" b="0" i="0">
                <a:solidFill>
                  <a:srgbClr val="000000"/>
                </a:solidFill>
                <a:effectLst/>
                <a:latin typeface="Verdana" panose="020B0604030504040204" pitchFamily="34" charset="0"/>
              </a:rPr>
            </a:br>
            <a:endParaRPr lang="en-150" sz="700" b="0" i="0">
              <a:solidFill>
                <a:srgbClr val="000000"/>
              </a:solidFill>
              <a:effectLst/>
              <a:latin typeface="Verdana" panose="020B0604030504040204" pitchFamily="34" charset="0"/>
            </a:endParaRPr>
          </a:p>
          <a:p>
            <a:pPr algn="r"/>
            <a:r>
              <a:rPr lang="en-GB" sz="1600" b="0" i="1">
                <a:solidFill>
                  <a:srgbClr val="000000"/>
                </a:solidFill>
                <a:effectLst/>
                <a:latin typeface="Verdana" panose="020B0604030504040204" pitchFamily="34" charset="0"/>
              </a:rPr>
              <a:t>Ulysses</a:t>
            </a:r>
            <a:r>
              <a:rPr lang="en-GB" sz="1600" b="0" i="0">
                <a:solidFill>
                  <a:srgbClr val="000000"/>
                </a:solidFill>
                <a:effectLst/>
                <a:latin typeface="Verdana" panose="020B0604030504040204" pitchFamily="34" charset="0"/>
              </a:rPr>
              <a:t> [1922] </a:t>
            </a:r>
            <a:r>
              <a:rPr lang="en-150" sz="1600" b="0" i="0">
                <a:solidFill>
                  <a:srgbClr val="000000"/>
                </a:solidFill>
                <a:effectLst/>
                <a:latin typeface="Verdana" panose="020B0604030504040204" pitchFamily="34" charset="0"/>
              </a:rPr>
              <a:t>(</a:t>
            </a:r>
            <a:r>
              <a:rPr lang="en-GB" sz="1600" b="0" i="0">
                <a:solidFill>
                  <a:srgbClr val="000000"/>
                </a:solidFill>
                <a:effectLst/>
                <a:latin typeface="Verdana" panose="020B0604030504040204" pitchFamily="34" charset="0"/>
              </a:rPr>
              <a:t>Bodley Head 1960</a:t>
            </a:r>
            <a:r>
              <a:rPr lang="en-150" sz="1600" b="0" i="0">
                <a:solidFill>
                  <a:srgbClr val="000000"/>
                </a:solidFill>
                <a:effectLst/>
                <a:latin typeface="Verdana" panose="020B0604030504040204" pitchFamily="34" charset="0"/>
              </a:rPr>
              <a:t>)</a:t>
            </a:r>
            <a:r>
              <a:rPr lang="en-GB" sz="1600" b="0" i="0">
                <a:solidFill>
                  <a:srgbClr val="000000"/>
                </a:solidFill>
                <a:effectLst/>
                <a:latin typeface="Verdana" panose="020B0604030504040204" pitchFamily="34" charset="0"/>
              </a:rPr>
              <a:t>, p.256.</a:t>
            </a:r>
            <a:endParaRPr lang="en-GB" sz="1600"/>
          </a:p>
        </p:txBody>
      </p:sp>
      <p:pic>
        <p:nvPicPr>
          <p:cNvPr id="7" name="Picture 6" descr="A sign on a wall&#10;&#10;Description automatically generated with medium confidence">
            <a:extLst>
              <a:ext uri="{FF2B5EF4-FFF2-40B4-BE49-F238E27FC236}">
                <a16:creationId xmlns:a16="http://schemas.microsoft.com/office/drawing/2014/main" id="{2BA794DA-BB22-4A4B-978A-893918D0B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4547" y="4744236"/>
            <a:ext cx="2513926" cy="1903255"/>
          </a:xfrm>
          <a:prstGeom prst="rect">
            <a:avLst/>
          </a:prstGeom>
        </p:spPr>
      </p:pic>
      <p:sp>
        <p:nvSpPr>
          <p:cNvPr id="9" name="TextBox 8">
            <a:extLst>
              <a:ext uri="{FF2B5EF4-FFF2-40B4-BE49-F238E27FC236}">
                <a16:creationId xmlns:a16="http://schemas.microsoft.com/office/drawing/2014/main" id="{A209C293-A283-4FD6-9E70-573F843412AB}"/>
              </a:ext>
            </a:extLst>
          </p:cNvPr>
          <p:cNvSpPr txBox="1"/>
          <p:nvPr/>
        </p:nvSpPr>
        <p:spPr>
          <a:xfrm>
            <a:off x="2924100" y="263712"/>
            <a:ext cx="8858250" cy="523220"/>
          </a:xfrm>
          <a:prstGeom prst="rect">
            <a:avLst/>
          </a:prstGeom>
          <a:noFill/>
        </p:spPr>
        <p:txBody>
          <a:bodyPr wrap="square" rtlCol="0">
            <a:spAutoFit/>
          </a:bodyPr>
          <a:lstStyle/>
          <a:p>
            <a:pPr algn="ctr"/>
            <a:r>
              <a:rPr lang="en-150" sz="2800"/>
              <a:t>The Synge epiphany in March 1903</a:t>
            </a:r>
            <a:endParaRPr lang="en-GB" sz="2800"/>
          </a:p>
        </p:txBody>
      </p:sp>
      <p:pic>
        <p:nvPicPr>
          <p:cNvPr id="11" name="Picture 10" descr="A row of cars parked in front of a building&#10;&#10;Description automatically generated with low confidence">
            <a:extLst>
              <a:ext uri="{FF2B5EF4-FFF2-40B4-BE49-F238E27FC236}">
                <a16:creationId xmlns:a16="http://schemas.microsoft.com/office/drawing/2014/main" id="{42A4E64F-F302-4EA9-B867-10E5596A54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07235" y="4788440"/>
            <a:ext cx="2701136" cy="1813901"/>
          </a:xfrm>
          <a:prstGeom prst="rect">
            <a:avLst/>
          </a:prstGeom>
        </p:spPr>
      </p:pic>
      <p:pic>
        <p:nvPicPr>
          <p:cNvPr id="13" name="Picture 12" descr="A group of buildings with balconies and a blue sky&#10;&#10;Description automatically generated with low confidence">
            <a:extLst>
              <a:ext uri="{FF2B5EF4-FFF2-40B4-BE49-F238E27FC236}">
                <a16:creationId xmlns:a16="http://schemas.microsoft.com/office/drawing/2014/main" id="{8CFEADD1-D2D3-4FEA-AF73-54A09AD1FA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7642" y="263712"/>
            <a:ext cx="2146905" cy="2862996"/>
          </a:xfrm>
          <a:prstGeom prst="rect">
            <a:avLst/>
          </a:prstGeom>
        </p:spPr>
      </p:pic>
      <p:sp>
        <p:nvSpPr>
          <p:cNvPr id="2" name="TextBox 1">
            <a:extLst>
              <a:ext uri="{FF2B5EF4-FFF2-40B4-BE49-F238E27FC236}">
                <a16:creationId xmlns:a16="http://schemas.microsoft.com/office/drawing/2014/main" id="{E43DEA1E-A0A6-4FCF-BEFA-29B53EB85AE3}"/>
              </a:ext>
            </a:extLst>
          </p:cNvPr>
          <p:cNvSpPr txBox="1"/>
          <p:nvPr/>
        </p:nvSpPr>
        <p:spPr>
          <a:xfrm>
            <a:off x="246010" y="3350839"/>
            <a:ext cx="11716021" cy="1277273"/>
          </a:xfrm>
          <a:prstGeom prst="rect">
            <a:avLst/>
          </a:prstGeom>
          <a:noFill/>
        </p:spPr>
        <p:txBody>
          <a:bodyPr wrap="square" rtlCol="0">
            <a:spAutoFit/>
          </a:bodyPr>
          <a:lstStyle/>
          <a:p>
            <a:r>
              <a:rPr lang="en-150" sz="1100" u="sng"/>
              <a:t>Notes</a:t>
            </a:r>
            <a:r>
              <a:rPr lang="en-150" sz="1100"/>
              <a:t>: ‘Gargoyle’, Synge’s physiognomy and the gargoyles of Notre Dame, also on </a:t>
            </a:r>
            <a:r>
              <a:rPr lang="en-GB" sz="1100"/>
              <a:t>Î</a:t>
            </a:r>
            <a:r>
              <a:rPr lang="en-150" sz="1100"/>
              <a:t>le de France; ‘lights’ are organ food (e.g. lungs); rue St. Andr</a:t>
            </a:r>
            <a:r>
              <a:rPr lang="en-GB" sz="1100"/>
              <a:t>é</a:t>
            </a:r>
            <a:r>
              <a:rPr lang="en-150" sz="1100"/>
              <a:t>, Arr. 6</a:t>
            </a:r>
            <a:r>
              <a:rPr lang="en-150" sz="1100" baseline="30000"/>
              <a:t>o</a:t>
            </a:r>
            <a:r>
              <a:rPr lang="en-150" sz="1100"/>
              <a:t> - where JMS took JAJ to eat cheaply; </a:t>
            </a:r>
            <a:r>
              <a:rPr lang="en-150" sz="1100" i="1"/>
              <a:t>palabras</a:t>
            </a:r>
            <a:r>
              <a:rPr lang="en-150" sz="1100"/>
              <a:t>, Sp. ‘words’ (cognate with the English </a:t>
            </a:r>
            <a:r>
              <a:rPr lang="en-150" sz="1100" i="1"/>
              <a:t>palaver</a:t>
            </a:r>
            <a:r>
              <a:rPr lang="en-150" sz="1100"/>
              <a:t>); ‘Faunman’, connotes </a:t>
            </a:r>
            <a:r>
              <a:rPr lang="en-GB" sz="1100"/>
              <a:t>D</a:t>
            </a:r>
            <a:r>
              <a:rPr lang="en-150" sz="1100"/>
              <a:t>ionysian creatures in Greek mythology; Oisin, the knight of the Fianna who meets St. Patrick in </a:t>
            </a:r>
            <a:r>
              <a:rPr lang="en-150" sz="1100" i="1"/>
              <a:t>Acallamh na Senorach</a:t>
            </a:r>
            <a:r>
              <a:rPr lang="en-150" sz="1100"/>
              <a:t> and in Yeats’s redaction as </a:t>
            </a:r>
            <a:r>
              <a:rPr lang="en-150" sz="1100" i="1"/>
              <a:t>Wanderings of Usheen </a:t>
            </a:r>
            <a:r>
              <a:rPr lang="en-150" sz="1100"/>
              <a:t>(1889);  </a:t>
            </a:r>
            <a:r>
              <a:rPr lang="en-150" sz="1100" i="1"/>
              <a:t>vendredi saint </a:t>
            </a:r>
            <a:r>
              <a:rPr lang="en-150" sz="1100"/>
              <a:t>– It’s holy Wednesday – Holy Week and a therefore a holiday; Clamart – a township nr. Paris where Parisians picnic (Synge thought it very bourgeois to join them); ‘Murthering’ – Hiberno-English for ‘murderi</a:t>
            </a:r>
            <a:r>
              <a:rPr lang="en-GB" sz="1100"/>
              <a:t>n</a:t>
            </a:r>
            <a:r>
              <a:rPr lang="en-150" sz="1100"/>
              <a:t>g’ and a reference to the Anglo-Irish dread of native Irishmen (of whom Joyce is one); ‘wandering’ – again Yeats but also Synge’s known mode of existence (otherwise ‘tramper’); I met a fool i’ the forest’ Jacques in (Shakespeare’s </a:t>
            </a:r>
            <a:r>
              <a:rPr lang="en-150" sz="1100" i="1"/>
              <a:t>As You Like it </a:t>
            </a:r>
            <a:r>
              <a:rPr lang="en-150" sz="1100"/>
              <a:t>– he continues, ‘</a:t>
            </a:r>
            <a:r>
              <a:rPr lang="en-GB" sz="1100"/>
              <a:t>“No, sir,” he said, “don’t call me a fool until heaven has sent me my fortune .”</a:t>
            </a:r>
            <a:r>
              <a:rPr lang="en-150" sz="1100" i="1"/>
              <a:t>’ (</a:t>
            </a:r>
            <a:r>
              <a:rPr lang="en-150" sz="1100"/>
              <a:t> Act. 2, sc. 7). The implication seems to be that both of them are looking for livelihoods and each is in fact on a foolish quest.  Joyce says in a letter to Stanislaus of March 1903 that Synge can’t make his way in Paris ‘either’ – implying that both of them are beaten by the local economics. [BS]</a:t>
            </a:r>
          </a:p>
        </p:txBody>
      </p:sp>
    </p:spTree>
    <p:extLst>
      <p:ext uri="{BB962C8B-B14F-4D97-AF65-F5344CB8AC3E}">
        <p14:creationId xmlns:p14="http://schemas.microsoft.com/office/powerpoint/2010/main" val="2128579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C6692F-113D-4588-BD39-AB72561E2BAD}"/>
              </a:ext>
            </a:extLst>
          </p:cNvPr>
          <p:cNvSpPr txBox="1"/>
          <p:nvPr/>
        </p:nvSpPr>
        <p:spPr>
          <a:xfrm>
            <a:off x="609600" y="1090863"/>
            <a:ext cx="10972800" cy="2612575"/>
          </a:xfrm>
          <a:prstGeom prst="rect">
            <a:avLst/>
          </a:prstGeom>
          <a:noFill/>
        </p:spPr>
        <p:txBody>
          <a:bodyPr wrap="square" rtlCol="0">
            <a:spAutoFit/>
          </a:bodyPr>
          <a:lstStyle/>
          <a:p>
            <a:pPr>
              <a:lnSpc>
                <a:spcPct val="125000"/>
              </a:lnSpc>
            </a:pPr>
            <a:r>
              <a:rPr lang="en-GB" sz="1200" b="1" i="0">
                <a:solidFill>
                  <a:srgbClr val="000000"/>
                </a:solidFill>
                <a:effectLst/>
                <a:latin typeface="Verdana" panose="020B0604030504040204" pitchFamily="34" charset="0"/>
              </a:rPr>
              <a:t>Francis Bickley</a:t>
            </a:r>
            <a:r>
              <a:rPr lang="en-GB" sz="1200" b="0" i="0">
                <a:solidFill>
                  <a:srgbClr val="000000"/>
                </a:solidFill>
                <a:effectLst/>
                <a:latin typeface="Verdana" panose="020B0604030504040204" pitchFamily="34" charset="0"/>
              </a:rPr>
              <a:t>, </a:t>
            </a:r>
            <a:r>
              <a:rPr lang="en-GB" sz="1200" b="0" i="1">
                <a:solidFill>
                  <a:srgbClr val="000000"/>
                </a:solidFill>
                <a:effectLst/>
                <a:latin typeface="Verdana" panose="020B0604030504040204" pitchFamily="34" charset="0"/>
              </a:rPr>
              <a:t>J. M. Synge and the Irish Dramatic Movement</a:t>
            </a:r>
            <a:r>
              <a:rPr lang="en-GB" sz="1200" b="0" i="0">
                <a:solidFill>
                  <a:srgbClr val="000000"/>
                </a:solidFill>
                <a:effectLst/>
                <a:latin typeface="Verdana" panose="020B0604030504040204" pitchFamily="34" charset="0"/>
              </a:rPr>
              <a:t> (London: Constable; NY: Houghton Mifflin 1912), Chap. I - “Synge’s Career”: Synge’s entry of the theatrical world of Dublin was by no means triumphant. Even the superb </a:t>
            </a:r>
            <a:r>
              <a:rPr lang="en-GB" sz="1200" b="0" i="1">
                <a:solidFill>
                  <a:srgbClr val="000000"/>
                </a:solidFill>
                <a:effectLst/>
                <a:latin typeface="Verdana" panose="020B0604030504040204" pitchFamily="34" charset="0"/>
              </a:rPr>
              <a:t>Riders to the Sea</a:t>
            </a:r>
            <a:r>
              <a:rPr lang="en-GB" sz="1200" b="0" i="0">
                <a:solidFill>
                  <a:srgbClr val="000000"/>
                </a:solidFill>
                <a:effectLst/>
                <a:latin typeface="Verdana" panose="020B0604030504040204" pitchFamily="34" charset="0"/>
              </a:rPr>
              <a:t> failed at first to attract audiences. </a:t>
            </a:r>
            <a:r>
              <a:rPr lang="en-GB" sz="1200" b="0" i="1">
                <a:solidFill>
                  <a:srgbClr val="000000"/>
                </a:solidFill>
                <a:effectLst/>
                <a:latin typeface="Verdana" panose="020B0604030504040204" pitchFamily="34" charset="0"/>
              </a:rPr>
              <a:t>The Shadow of the Glen</a:t>
            </a:r>
            <a:r>
              <a:rPr lang="en-GB" sz="1200" b="0" i="0">
                <a:solidFill>
                  <a:srgbClr val="000000"/>
                </a:solidFill>
                <a:effectLst/>
                <a:latin typeface="Verdana" panose="020B0604030504040204" pitchFamily="34" charset="0"/>
              </a:rPr>
              <a:t>, his first play to be acted (October 1903), was received not with indifference, but with hostility. Satires on Irish life, such as Mr. George Moore’s </a:t>
            </a:r>
            <a:r>
              <a:rPr lang="en-GB" sz="1200" b="0" i="1">
                <a:solidFill>
                  <a:srgbClr val="000000"/>
                </a:solidFill>
                <a:effectLst/>
                <a:latin typeface="Verdana" panose="020B0604030504040204" pitchFamily="34" charset="0"/>
              </a:rPr>
              <a:t>The Bending of the Bough</a:t>
            </a:r>
            <a:r>
              <a:rPr lang="en-GB" sz="1200" b="0" i="0">
                <a:solidFill>
                  <a:srgbClr val="000000"/>
                </a:solidFill>
                <a:effectLst/>
                <a:latin typeface="Verdana" panose="020B0604030504040204" pitchFamily="34" charset="0"/>
              </a:rPr>
              <a:t>, could be tolerated, but satire on the Irish peasantry - the time-honoured idol of sentimentalists was in no wise to be borne. </a:t>
            </a:r>
            <a:r>
              <a:rPr lang="en-GB" sz="1200" b="0" i="0">
                <a:solidFill>
                  <a:schemeClr val="accent2"/>
                </a:solidFill>
                <a:effectLst/>
                <a:latin typeface="Verdana" panose="020B0604030504040204" pitchFamily="34" charset="0"/>
              </a:rPr>
              <a:t>The favourable comparison between Irish women and the women of England or Scotland in the matter of chastity, was a trump card in the hands of the Nationalists</a:t>
            </a:r>
            <a:r>
              <a:rPr lang="en-GB" sz="1200" b="0" i="0">
                <a:solidFill>
                  <a:srgbClr val="000000"/>
                </a:solidFill>
                <a:effectLst/>
                <a:latin typeface="Verdana" panose="020B0604030504040204" pitchFamily="34" charset="0"/>
              </a:rPr>
              <a:t>. Here was a writer who seemed to call it in question; such a thing was impolitic, if no worse. </a:t>
            </a:r>
            <a:r>
              <a:rPr lang="en-GB" sz="1200" b="0" i="0">
                <a:solidFill>
                  <a:schemeClr val="accent2"/>
                </a:solidFill>
                <a:effectLst/>
                <a:latin typeface="Verdana" panose="020B0604030504040204" pitchFamily="34" charset="0"/>
              </a:rPr>
              <a:t>It goes without saying that Synge had no desire to lower his compatriots in the eyes of the world. But if he had only found one unchaste woman in the four provinces and had thought her the right stuff for drama he would have dramatised her; or if he had found none, he would have invented one had his purpose required it. </a:t>
            </a:r>
            <a:r>
              <a:rPr lang="en-GB" sz="1200" b="0" i="0">
                <a:solidFill>
                  <a:srgbClr val="000000"/>
                </a:solidFill>
                <a:effectLst/>
                <a:latin typeface="Verdana" panose="020B0604030504040204" pitchFamily="34" charset="0"/>
              </a:rPr>
              <a:t>For he was an artist before he was a Nationalist, and a very long way before. The political question did not exist for the dramatist. But to the majority of Irishmen art still means a political pamphlet. </a:t>
            </a:r>
            <a:r>
              <a:rPr lang="en-150" sz="1200" b="0" i="0">
                <a:solidFill>
                  <a:srgbClr val="000000"/>
                </a:solidFill>
                <a:effectLst/>
                <a:latin typeface="Verdana" panose="020B0604030504040204" pitchFamily="34" charset="0"/>
              </a:rPr>
              <a:t>(p.15-16.)</a:t>
            </a:r>
            <a:endParaRPr lang="en-GB" sz="1200"/>
          </a:p>
        </p:txBody>
      </p:sp>
      <p:sp>
        <p:nvSpPr>
          <p:cNvPr id="3" name="TextBox 2">
            <a:extLst>
              <a:ext uri="{FF2B5EF4-FFF2-40B4-BE49-F238E27FC236}">
                <a16:creationId xmlns:a16="http://schemas.microsoft.com/office/drawing/2014/main" id="{D4F11FB4-9C23-4FF6-B6FB-D498C474CADA}"/>
              </a:ext>
            </a:extLst>
          </p:cNvPr>
          <p:cNvSpPr txBox="1"/>
          <p:nvPr/>
        </p:nvSpPr>
        <p:spPr>
          <a:xfrm>
            <a:off x="529390" y="4010527"/>
            <a:ext cx="10539663" cy="2381742"/>
          </a:xfrm>
          <a:prstGeom prst="rect">
            <a:avLst/>
          </a:prstGeom>
          <a:noFill/>
        </p:spPr>
        <p:txBody>
          <a:bodyPr wrap="square" rtlCol="0">
            <a:spAutoFit/>
          </a:bodyPr>
          <a:lstStyle/>
          <a:p>
            <a:pPr>
              <a:lnSpc>
                <a:spcPct val="125000"/>
              </a:lnSpc>
            </a:pPr>
            <a:r>
              <a:rPr lang="en-150" sz="1200" b="0" i="0">
                <a:solidFill>
                  <a:srgbClr val="000000"/>
                </a:solidFill>
                <a:effectLst/>
                <a:latin typeface="Verdana" panose="020B0604030504040204" pitchFamily="34" charset="0"/>
              </a:rPr>
              <a:t>St John Ervine, Impressions of My Elders (NY: Macmillan 1922): </a:t>
            </a:r>
            <a:r>
              <a:rPr lang="en-GB" sz="1200" b="0" i="0">
                <a:solidFill>
                  <a:srgbClr val="000000"/>
                </a:solidFill>
                <a:effectLst/>
                <a:latin typeface="Verdana" panose="020B0604030504040204" pitchFamily="34" charset="0"/>
              </a:rPr>
              <a:t>Synge could not compel himself to climb on to platforms or make extravagant boasts.</a:t>
            </a:r>
            <a:r>
              <a:rPr lang="en-150" sz="1200" b="0" i="0">
                <a:solidFill>
                  <a:srgbClr val="000000"/>
                </a:solidFill>
                <a:effectLst/>
                <a:latin typeface="Verdana" panose="020B0604030504040204" pitchFamily="34" charset="0"/>
              </a:rPr>
              <a:t> </a:t>
            </a:r>
            <a:r>
              <a:rPr lang="en-GB" sz="1200" b="0" i="0">
                <a:solidFill>
                  <a:srgbClr val="000000"/>
                </a:solidFill>
                <a:effectLst/>
                <a:latin typeface="Verdana" panose="020B0604030504040204" pitchFamily="34" charset="0"/>
              </a:rPr>
              <a:t>He may have had the desire to make boasts, but he had not the courage to do so. An excellent comrade for an individual on a country road, </a:t>
            </a:r>
            <a:r>
              <a:rPr lang="en-GB" sz="1200" b="0" i="0">
                <a:solidFill>
                  <a:schemeClr val="accent2"/>
                </a:solidFill>
                <a:effectLst/>
                <a:latin typeface="Verdana" panose="020B0604030504040204" pitchFamily="34" charset="0"/>
              </a:rPr>
              <a:t>he was so nervous in the presence of an audience of more than six people that he was in danger of physical sickness, and he may be said to have died of sheer inability to assert himself.</a:t>
            </a:r>
            <a:r>
              <a:rPr lang="en-150" sz="1200" b="0" i="0">
                <a:solidFill>
                  <a:srgbClr val="000000"/>
                </a:solidFill>
                <a:effectLst/>
                <a:latin typeface="Verdana" panose="020B0604030504040204" pitchFamily="34" charset="0"/>
              </a:rPr>
              <a:t>*</a:t>
            </a:r>
            <a:r>
              <a:rPr lang="en-GB" sz="1200" b="0" i="0">
                <a:solidFill>
                  <a:srgbClr val="000000"/>
                </a:solidFill>
                <a:effectLst/>
                <a:latin typeface="Verdana" panose="020B0604030504040204" pitchFamily="34" charset="0"/>
              </a:rPr>
              <a:t>  Had it not been that Yeats was by to do Synge’s boasting for him, the world might never have heard of that singular man of twisted talent. </a:t>
            </a:r>
            <a:r>
              <a:rPr lang="en-150" sz="1200">
                <a:solidFill>
                  <a:srgbClr val="000000"/>
                </a:solidFill>
                <a:latin typeface="Verdana" panose="020B0604030504040204" pitchFamily="34" charset="0"/>
              </a:rPr>
              <a:t>[...] </a:t>
            </a:r>
            <a:r>
              <a:rPr lang="en-GB" sz="1200" b="0" i="0">
                <a:solidFill>
                  <a:schemeClr val="accent2"/>
                </a:solidFill>
                <a:effectLst/>
                <a:latin typeface="Verdana" panose="020B0604030504040204" pitchFamily="34" charset="0"/>
              </a:rPr>
              <a:t>Synge was </a:t>
            </a:r>
            <a:r>
              <a:rPr lang="en-150" sz="1200" b="0" i="0">
                <a:solidFill>
                  <a:srgbClr val="000000"/>
                </a:solidFill>
                <a:effectLst/>
                <a:latin typeface="Verdana" panose="020B0604030504040204" pitchFamily="34" charset="0"/>
              </a:rPr>
              <a:t>[...] </a:t>
            </a:r>
            <a:r>
              <a:rPr lang="en-GB" sz="1200" b="0" i="0">
                <a:solidFill>
                  <a:schemeClr val="accent2"/>
                </a:solidFill>
                <a:effectLst/>
                <a:latin typeface="Verdana" panose="020B0604030504040204" pitchFamily="34" charset="0"/>
              </a:rPr>
              <a:t>was the sick man in literature, and he had the sick man’s interest in cruelty and harshness and violent </a:t>
            </a:r>
            <a:r>
              <a:rPr lang="en-GB" sz="1200" i="1">
                <a:solidFill>
                  <a:srgbClr val="000000"/>
                </a:solidFill>
                <a:latin typeface="Verdana" panose="020B0604030504040204" pitchFamily="34" charset="0"/>
              </a:rPr>
              <a:t>temperaments</a:t>
            </a:r>
            <a:r>
              <a:rPr lang="en-GB" sz="1200" b="0" i="0">
                <a:solidFill>
                  <a:srgbClr val="000000"/>
                </a:solidFill>
                <a:effectLst/>
                <a:latin typeface="Verdana" panose="020B0604030504040204" pitchFamily="34" charset="0"/>
              </a:rPr>
              <a:t>. He had the weak man’s envy of strength and the sick man’s liability to mistake violence for strength. </a:t>
            </a:r>
            <a:r>
              <a:rPr lang="en-150" sz="1200">
                <a:solidFill>
                  <a:srgbClr val="000000"/>
                </a:solidFill>
                <a:latin typeface="Verdana" panose="020B0604030504040204" pitchFamily="34" charset="0"/>
              </a:rPr>
              <a:t>[...] </a:t>
            </a:r>
            <a:r>
              <a:rPr lang="en-GB" sz="1200" b="0" i="0">
                <a:solidFill>
                  <a:srgbClr val="000000"/>
                </a:solidFill>
                <a:effectLst/>
                <a:latin typeface="Verdana" panose="020B0604030504040204" pitchFamily="34" charset="0"/>
              </a:rPr>
              <a:t>He shot his bolt when he wrote </a:t>
            </a:r>
            <a:r>
              <a:rPr lang="en-GB" sz="1200" b="0" i="1">
                <a:solidFill>
                  <a:srgbClr val="000000"/>
                </a:solidFill>
                <a:effectLst/>
                <a:latin typeface="Verdana" panose="020B0604030504040204" pitchFamily="34" charset="0"/>
              </a:rPr>
              <a:t>The </a:t>
            </a:r>
            <a:r>
              <a:rPr lang="en-GB" sz="1200" b="0" i="0">
                <a:solidFill>
                  <a:srgbClr val="000000"/>
                </a:solidFill>
                <a:effectLst/>
                <a:latin typeface="Verdana" panose="020B0604030504040204" pitchFamily="34" charset="0"/>
              </a:rPr>
              <a:t>[sic without </a:t>
            </a:r>
            <a:r>
              <a:rPr lang="en-GB" sz="1200" b="0" i="1">
                <a:solidFill>
                  <a:srgbClr val="000000"/>
                </a:solidFill>
                <a:effectLst/>
                <a:latin typeface="Verdana" panose="020B0604030504040204" pitchFamily="34" charset="0"/>
              </a:rPr>
              <a:t>Only</a:t>
            </a:r>
            <a:r>
              <a:rPr lang="en-GB" sz="1200" b="0" i="0">
                <a:solidFill>
                  <a:srgbClr val="000000"/>
                </a:solidFill>
                <a:effectLst/>
                <a:latin typeface="Verdana" panose="020B0604030504040204" pitchFamily="34" charset="0"/>
              </a:rPr>
              <a:t>] </a:t>
            </a:r>
            <a:r>
              <a:rPr lang="en-GB" sz="1200" b="0" i="1">
                <a:solidFill>
                  <a:srgbClr val="000000"/>
                </a:solidFill>
                <a:effectLst/>
                <a:latin typeface="Verdana" panose="020B0604030504040204" pitchFamily="34" charset="0"/>
              </a:rPr>
              <a:t>Playboy of the Western World</a:t>
            </a:r>
            <a:r>
              <a:rPr lang="en-GB" sz="1200" b="0" i="0">
                <a:solidFill>
                  <a:srgbClr val="000000"/>
                </a:solidFill>
                <a:effectLst/>
                <a:latin typeface="Verdana" panose="020B0604030504040204" pitchFamily="34" charset="0"/>
              </a:rPr>
              <a:t>, the chief value of which lay in the fact that it ripped up the smugness of the Irish people</a:t>
            </a:r>
            <a:r>
              <a:rPr lang="en-150" sz="1200">
                <a:solidFill>
                  <a:srgbClr val="000000"/>
                </a:solidFill>
                <a:latin typeface="Verdana" panose="020B0604030504040204" pitchFamily="34" charset="0"/>
              </a:rPr>
              <a:t>, </a:t>
            </a:r>
            <a:r>
              <a:rPr lang="en-GB" sz="1200" b="0" i="0">
                <a:solidFill>
                  <a:srgbClr val="000000"/>
                </a:solidFill>
                <a:effectLst/>
                <a:latin typeface="Verdana" panose="020B0604030504040204" pitchFamily="34" charset="0"/>
              </a:rPr>
              <a:t>than whom there are no other people in the world so pleased with themselves on such slender grounds, and taught them the much-needed lesson that they are very much like the rest of God’s creatures. </a:t>
            </a:r>
            <a:r>
              <a:rPr lang="en-150" sz="1200" b="0" i="0">
                <a:solidFill>
                  <a:srgbClr val="000000"/>
                </a:solidFill>
                <a:effectLst/>
                <a:latin typeface="Verdana" panose="020B0604030504040204" pitchFamily="34" charset="0"/>
              </a:rPr>
              <a:t> [...]</a:t>
            </a:r>
            <a:endParaRPr lang="en-GB" sz="1200"/>
          </a:p>
        </p:txBody>
      </p:sp>
      <p:sp>
        <p:nvSpPr>
          <p:cNvPr id="4" name="TextBox 3">
            <a:extLst>
              <a:ext uri="{FF2B5EF4-FFF2-40B4-BE49-F238E27FC236}">
                <a16:creationId xmlns:a16="http://schemas.microsoft.com/office/drawing/2014/main" id="{3247B590-6382-4AC9-864A-7A4CB79B7877}"/>
              </a:ext>
            </a:extLst>
          </p:cNvPr>
          <p:cNvSpPr txBox="1"/>
          <p:nvPr/>
        </p:nvSpPr>
        <p:spPr>
          <a:xfrm>
            <a:off x="609600" y="401053"/>
            <a:ext cx="7628021" cy="369332"/>
          </a:xfrm>
          <a:prstGeom prst="rect">
            <a:avLst/>
          </a:prstGeom>
          <a:noFill/>
        </p:spPr>
        <p:txBody>
          <a:bodyPr wrap="square" rtlCol="0">
            <a:spAutoFit/>
          </a:bodyPr>
          <a:lstStyle/>
          <a:p>
            <a:r>
              <a:rPr lang="en-150"/>
              <a:t>Synge’s critics and his defenders</a:t>
            </a:r>
            <a:endParaRPr lang="en-GB"/>
          </a:p>
        </p:txBody>
      </p:sp>
    </p:spTree>
    <p:extLst>
      <p:ext uri="{BB962C8B-B14F-4D97-AF65-F5344CB8AC3E}">
        <p14:creationId xmlns:p14="http://schemas.microsoft.com/office/powerpoint/2010/main" val="1801268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F162B26-2CCC-465A-B615-E99EA1F73C28}"/>
              </a:ext>
            </a:extLst>
          </p:cNvPr>
          <p:cNvSpPr txBox="1"/>
          <p:nvPr/>
        </p:nvSpPr>
        <p:spPr>
          <a:xfrm>
            <a:off x="690466" y="369834"/>
            <a:ext cx="3592286" cy="400110"/>
          </a:xfrm>
          <a:prstGeom prst="rect">
            <a:avLst/>
          </a:prstGeom>
          <a:noFill/>
        </p:spPr>
        <p:txBody>
          <a:bodyPr wrap="square" rtlCol="0">
            <a:spAutoFit/>
          </a:bodyPr>
          <a:lstStyle/>
          <a:p>
            <a:r>
              <a:rPr lang="en-150"/>
              <a:t>John Millington Synge (1860-1909</a:t>
            </a:r>
            <a:r>
              <a:rPr lang="en-150" sz="2000"/>
              <a:t>)</a:t>
            </a:r>
            <a:endParaRPr lang="en-GB" sz="2000"/>
          </a:p>
        </p:txBody>
      </p:sp>
      <p:sp>
        <p:nvSpPr>
          <p:cNvPr id="5" name="TextBox 4">
            <a:extLst>
              <a:ext uri="{FF2B5EF4-FFF2-40B4-BE49-F238E27FC236}">
                <a16:creationId xmlns:a16="http://schemas.microsoft.com/office/drawing/2014/main" id="{C7485025-E122-47E9-82FE-AA474BFB655F}"/>
              </a:ext>
            </a:extLst>
          </p:cNvPr>
          <p:cNvSpPr txBox="1"/>
          <p:nvPr/>
        </p:nvSpPr>
        <p:spPr>
          <a:xfrm>
            <a:off x="6469225" y="336814"/>
            <a:ext cx="3592286" cy="400110"/>
          </a:xfrm>
          <a:prstGeom prst="rect">
            <a:avLst/>
          </a:prstGeom>
          <a:noFill/>
        </p:spPr>
        <p:txBody>
          <a:bodyPr wrap="square" rtlCol="0">
            <a:spAutoFit/>
          </a:bodyPr>
          <a:lstStyle/>
          <a:p>
            <a:r>
              <a:rPr lang="en-150"/>
              <a:t>James Augustine Joyce (1882-1941</a:t>
            </a:r>
            <a:r>
              <a:rPr lang="en-150" sz="2000"/>
              <a:t>)</a:t>
            </a:r>
            <a:endParaRPr lang="en-GB" sz="2000"/>
          </a:p>
        </p:txBody>
      </p:sp>
      <p:sp>
        <p:nvSpPr>
          <p:cNvPr id="6" name="TextBox 5">
            <a:extLst>
              <a:ext uri="{FF2B5EF4-FFF2-40B4-BE49-F238E27FC236}">
                <a16:creationId xmlns:a16="http://schemas.microsoft.com/office/drawing/2014/main" id="{F9E9C19D-511E-4A1D-AB64-5E181B49A6B9}"/>
              </a:ext>
            </a:extLst>
          </p:cNvPr>
          <p:cNvSpPr txBox="1"/>
          <p:nvPr/>
        </p:nvSpPr>
        <p:spPr>
          <a:xfrm>
            <a:off x="895738" y="908443"/>
            <a:ext cx="4385388" cy="338554"/>
          </a:xfrm>
          <a:prstGeom prst="rect">
            <a:avLst/>
          </a:prstGeom>
          <a:noFill/>
        </p:spPr>
        <p:txBody>
          <a:bodyPr wrap="square" rtlCol="0">
            <a:spAutoFit/>
          </a:bodyPr>
          <a:lstStyle/>
          <a:p>
            <a:r>
              <a:rPr lang="en-150" sz="1600"/>
              <a:t>Born of upper-class landowning Protestant family.</a:t>
            </a:r>
            <a:endParaRPr lang="en-GB" sz="1600"/>
          </a:p>
        </p:txBody>
      </p:sp>
      <p:sp>
        <p:nvSpPr>
          <p:cNvPr id="7" name="TextBox 6">
            <a:extLst>
              <a:ext uri="{FF2B5EF4-FFF2-40B4-BE49-F238E27FC236}">
                <a16:creationId xmlns:a16="http://schemas.microsoft.com/office/drawing/2014/main" id="{B154313A-F126-4AEB-B15B-49178281F4B9}"/>
              </a:ext>
            </a:extLst>
          </p:cNvPr>
          <p:cNvSpPr txBox="1"/>
          <p:nvPr/>
        </p:nvSpPr>
        <p:spPr>
          <a:xfrm>
            <a:off x="6655836" y="859207"/>
            <a:ext cx="4385388" cy="338554"/>
          </a:xfrm>
          <a:prstGeom prst="rect">
            <a:avLst/>
          </a:prstGeom>
          <a:noFill/>
        </p:spPr>
        <p:txBody>
          <a:bodyPr wrap="square" rtlCol="0">
            <a:spAutoFit/>
          </a:bodyPr>
          <a:lstStyle/>
          <a:p>
            <a:r>
              <a:rPr lang="en-150" sz="1600"/>
              <a:t>Born middle-class property Catholics.</a:t>
            </a:r>
            <a:endParaRPr lang="en-GB" sz="1600"/>
          </a:p>
        </p:txBody>
      </p:sp>
      <p:sp>
        <p:nvSpPr>
          <p:cNvPr id="9" name="TextBox 8">
            <a:extLst>
              <a:ext uri="{FF2B5EF4-FFF2-40B4-BE49-F238E27FC236}">
                <a16:creationId xmlns:a16="http://schemas.microsoft.com/office/drawing/2014/main" id="{AE76A887-F899-4196-B94C-A12AA69B511C}"/>
              </a:ext>
            </a:extLst>
          </p:cNvPr>
          <p:cNvSpPr txBox="1"/>
          <p:nvPr/>
        </p:nvSpPr>
        <p:spPr>
          <a:xfrm>
            <a:off x="895738" y="1246997"/>
            <a:ext cx="4385388" cy="584775"/>
          </a:xfrm>
          <a:prstGeom prst="rect">
            <a:avLst/>
          </a:prstGeom>
          <a:noFill/>
        </p:spPr>
        <p:txBody>
          <a:bodyPr wrap="square" rtlCol="0">
            <a:spAutoFit/>
          </a:bodyPr>
          <a:lstStyle/>
          <a:p>
            <a:r>
              <a:rPr lang="en-150" sz="1600"/>
              <a:t>Lost his father to smallpox young; grew up under influence of Plymouth Brethern.</a:t>
            </a:r>
            <a:endParaRPr lang="en-GB" sz="1600"/>
          </a:p>
        </p:txBody>
      </p:sp>
      <p:sp>
        <p:nvSpPr>
          <p:cNvPr id="10" name="TextBox 9">
            <a:extLst>
              <a:ext uri="{FF2B5EF4-FFF2-40B4-BE49-F238E27FC236}">
                <a16:creationId xmlns:a16="http://schemas.microsoft.com/office/drawing/2014/main" id="{0AFE89E0-AABB-4458-BAB0-8E97563C300A}"/>
              </a:ext>
            </a:extLst>
          </p:cNvPr>
          <p:cNvSpPr txBox="1"/>
          <p:nvPr/>
        </p:nvSpPr>
        <p:spPr>
          <a:xfrm>
            <a:off x="6655836" y="1188676"/>
            <a:ext cx="4385388" cy="830997"/>
          </a:xfrm>
          <a:prstGeom prst="rect">
            <a:avLst/>
          </a:prstGeom>
          <a:noFill/>
        </p:spPr>
        <p:txBody>
          <a:bodyPr wrap="square" rtlCol="0">
            <a:spAutoFit/>
          </a:bodyPr>
          <a:lstStyle/>
          <a:p>
            <a:r>
              <a:rPr lang="en-150" sz="1600"/>
              <a:t>Lost his mother at 21; his father was chronically impecu</a:t>
            </a:r>
            <a:r>
              <a:rPr lang="en-GB" sz="1600"/>
              <a:t>n</a:t>
            </a:r>
            <a:r>
              <a:rPr lang="en-150" sz="1600"/>
              <a:t>io</a:t>
            </a:r>
            <a:r>
              <a:rPr lang="en-GB" sz="1600"/>
              <a:t>u</a:t>
            </a:r>
            <a:r>
              <a:rPr lang="en-150" sz="1600"/>
              <a:t>s, garrulous and ‘a praiser of his own past’.</a:t>
            </a:r>
            <a:endParaRPr lang="en-GB" sz="1600"/>
          </a:p>
        </p:txBody>
      </p:sp>
      <p:sp>
        <p:nvSpPr>
          <p:cNvPr id="11" name="TextBox 10">
            <a:extLst>
              <a:ext uri="{FF2B5EF4-FFF2-40B4-BE49-F238E27FC236}">
                <a16:creationId xmlns:a16="http://schemas.microsoft.com/office/drawing/2014/main" id="{497D0980-89C0-4FF3-A83B-3DA88BF74DD3}"/>
              </a:ext>
            </a:extLst>
          </p:cNvPr>
          <p:cNvSpPr txBox="1"/>
          <p:nvPr/>
        </p:nvSpPr>
        <p:spPr>
          <a:xfrm>
            <a:off x="895738" y="1877938"/>
            <a:ext cx="4385388" cy="584775"/>
          </a:xfrm>
          <a:prstGeom prst="rect">
            <a:avLst/>
          </a:prstGeom>
          <a:noFill/>
        </p:spPr>
        <p:txBody>
          <a:bodyPr wrap="square" rtlCol="0">
            <a:spAutoFit/>
          </a:bodyPr>
          <a:lstStyle/>
          <a:p>
            <a:r>
              <a:rPr lang="en-150" sz="1600"/>
              <a:t>Educated private schools, Royal Irish Acad. of Music and Trinity College Dublin  (Hebrew, Irish).</a:t>
            </a:r>
            <a:endParaRPr lang="en-GB" sz="1600"/>
          </a:p>
        </p:txBody>
      </p:sp>
      <p:sp>
        <p:nvSpPr>
          <p:cNvPr id="12" name="TextBox 11">
            <a:extLst>
              <a:ext uri="{FF2B5EF4-FFF2-40B4-BE49-F238E27FC236}">
                <a16:creationId xmlns:a16="http://schemas.microsoft.com/office/drawing/2014/main" id="{E42B754D-B76A-47CA-9715-88AF21F0142F}"/>
              </a:ext>
            </a:extLst>
          </p:cNvPr>
          <p:cNvSpPr txBox="1"/>
          <p:nvPr/>
        </p:nvSpPr>
        <p:spPr>
          <a:xfrm>
            <a:off x="6655836" y="2034470"/>
            <a:ext cx="4385388" cy="830997"/>
          </a:xfrm>
          <a:prstGeom prst="rect">
            <a:avLst/>
          </a:prstGeom>
          <a:noFill/>
        </p:spPr>
        <p:txBody>
          <a:bodyPr wrap="square" rtlCol="0">
            <a:spAutoFit/>
          </a:bodyPr>
          <a:lstStyle/>
          <a:p>
            <a:r>
              <a:rPr lang="en-150" sz="1600"/>
              <a:t>Educated Jesuit schools and University College, Dublin (run by Jesuits); qualified in French, Italian and English.  </a:t>
            </a:r>
            <a:endParaRPr lang="en-GB" sz="1600"/>
          </a:p>
        </p:txBody>
      </p:sp>
      <p:sp>
        <p:nvSpPr>
          <p:cNvPr id="13" name="TextBox 12">
            <a:extLst>
              <a:ext uri="{FF2B5EF4-FFF2-40B4-BE49-F238E27FC236}">
                <a16:creationId xmlns:a16="http://schemas.microsoft.com/office/drawing/2014/main" id="{5C84305E-5885-4162-9E7C-F8A6A78EAE8D}"/>
              </a:ext>
            </a:extLst>
          </p:cNvPr>
          <p:cNvSpPr txBox="1"/>
          <p:nvPr/>
        </p:nvSpPr>
        <p:spPr>
          <a:xfrm>
            <a:off x="895738" y="2489196"/>
            <a:ext cx="4385388" cy="830997"/>
          </a:xfrm>
          <a:prstGeom prst="rect">
            <a:avLst/>
          </a:prstGeom>
          <a:noFill/>
        </p:spPr>
        <p:txBody>
          <a:bodyPr wrap="square" rtlCol="0">
            <a:spAutoFit/>
          </a:bodyPr>
          <a:lstStyle/>
          <a:p>
            <a:r>
              <a:rPr lang="en-150" sz="1600"/>
              <a:t>Converted to evolutionism and became atheist; did not seek employment; studied music in Germany (tramped in Italy, according to Yeats)</a:t>
            </a:r>
            <a:endParaRPr lang="en-GB" sz="1600"/>
          </a:p>
        </p:txBody>
      </p:sp>
      <p:sp>
        <p:nvSpPr>
          <p:cNvPr id="14" name="TextBox 13">
            <a:extLst>
              <a:ext uri="{FF2B5EF4-FFF2-40B4-BE49-F238E27FC236}">
                <a16:creationId xmlns:a16="http://schemas.microsoft.com/office/drawing/2014/main" id="{45A565F8-9226-488F-B59F-0360E6EF9E24}"/>
              </a:ext>
            </a:extLst>
          </p:cNvPr>
          <p:cNvSpPr txBox="1"/>
          <p:nvPr/>
        </p:nvSpPr>
        <p:spPr>
          <a:xfrm>
            <a:off x="6655836" y="2890391"/>
            <a:ext cx="4385388" cy="1077218"/>
          </a:xfrm>
          <a:prstGeom prst="rect">
            <a:avLst/>
          </a:prstGeom>
          <a:noFill/>
        </p:spPr>
        <p:txBody>
          <a:bodyPr wrap="square" rtlCol="0">
            <a:spAutoFit/>
          </a:bodyPr>
          <a:lstStyle/>
          <a:p>
            <a:r>
              <a:rPr lang="en-150" sz="1600"/>
              <a:t>Embraced literature as vocation at early age; developed strongly anti-clerical and atheist views but retained inter</a:t>
            </a:r>
            <a:r>
              <a:rPr lang="en-GB" sz="1600"/>
              <a:t>e</a:t>
            </a:r>
            <a:r>
              <a:rPr lang="en-150" sz="1600"/>
              <a:t>st in Catholic theology and liturgy.</a:t>
            </a:r>
            <a:endParaRPr lang="en-GB" sz="1600"/>
          </a:p>
        </p:txBody>
      </p:sp>
      <p:sp>
        <p:nvSpPr>
          <p:cNvPr id="15" name="TextBox 14">
            <a:extLst>
              <a:ext uri="{FF2B5EF4-FFF2-40B4-BE49-F238E27FC236}">
                <a16:creationId xmlns:a16="http://schemas.microsoft.com/office/drawing/2014/main" id="{92DC45B1-7134-4D27-92AD-8803023ED622}"/>
              </a:ext>
            </a:extLst>
          </p:cNvPr>
          <p:cNvSpPr txBox="1"/>
          <p:nvPr/>
        </p:nvSpPr>
        <p:spPr>
          <a:xfrm>
            <a:off x="895738" y="3363606"/>
            <a:ext cx="4385388" cy="1077218"/>
          </a:xfrm>
          <a:prstGeom prst="rect">
            <a:avLst/>
          </a:prstGeom>
          <a:noFill/>
        </p:spPr>
        <p:txBody>
          <a:bodyPr wrap="square" rtlCol="0">
            <a:spAutoFit/>
          </a:bodyPr>
          <a:lstStyle/>
          <a:p>
            <a:r>
              <a:rPr lang="en-150" sz="1600"/>
              <a:t>Settled in Paris in 1895; studied ethnology and languages at Sorbonne and attended the lectures of Henri d’Arbois Jubainville; wrote diaries in Irish and an early autobiography.</a:t>
            </a:r>
            <a:endParaRPr lang="en-GB" sz="1600"/>
          </a:p>
        </p:txBody>
      </p:sp>
      <p:sp>
        <p:nvSpPr>
          <p:cNvPr id="16" name="TextBox 15">
            <a:extLst>
              <a:ext uri="{FF2B5EF4-FFF2-40B4-BE49-F238E27FC236}">
                <a16:creationId xmlns:a16="http://schemas.microsoft.com/office/drawing/2014/main" id="{7D1EBC16-0508-45A0-B43D-454D77B14D2E}"/>
              </a:ext>
            </a:extLst>
          </p:cNvPr>
          <p:cNvSpPr txBox="1"/>
          <p:nvPr/>
        </p:nvSpPr>
        <p:spPr>
          <a:xfrm>
            <a:off x="6655836" y="3992533"/>
            <a:ext cx="4385388" cy="1077218"/>
          </a:xfrm>
          <a:prstGeom prst="rect">
            <a:avLst/>
          </a:prstGeom>
          <a:noFill/>
        </p:spPr>
        <p:txBody>
          <a:bodyPr wrap="square" rtlCol="0">
            <a:spAutoFit/>
          </a:bodyPr>
          <a:lstStyle/>
          <a:p>
            <a:r>
              <a:rPr lang="en-150" sz="1600"/>
              <a:t>Wrote autobiographical novel as ‘Stephen Daedalus’; proselytised for Ibsen’s realism; contested the nativist (peasant-folklore) tendency of the Irish Lit. Revival.</a:t>
            </a:r>
            <a:endParaRPr lang="en-GB" sz="1600"/>
          </a:p>
        </p:txBody>
      </p:sp>
      <p:sp>
        <p:nvSpPr>
          <p:cNvPr id="17" name="TextBox 16">
            <a:extLst>
              <a:ext uri="{FF2B5EF4-FFF2-40B4-BE49-F238E27FC236}">
                <a16:creationId xmlns:a16="http://schemas.microsoft.com/office/drawing/2014/main" id="{F97F6299-4D14-4768-AF08-89501C6649F4}"/>
              </a:ext>
            </a:extLst>
          </p:cNvPr>
          <p:cNvSpPr txBox="1"/>
          <p:nvPr/>
        </p:nvSpPr>
        <p:spPr>
          <a:xfrm>
            <a:off x="895738" y="4484237"/>
            <a:ext cx="4385388" cy="1077218"/>
          </a:xfrm>
          <a:prstGeom prst="rect">
            <a:avLst/>
          </a:prstGeom>
          <a:noFill/>
        </p:spPr>
        <p:txBody>
          <a:bodyPr wrap="square" rtlCol="0">
            <a:spAutoFit/>
          </a:bodyPr>
          <a:lstStyle/>
          <a:p>
            <a:r>
              <a:rPr lang="en-150" sz="1600"/>
              <a:t>Travelled in Wicklow, Connemara and Aran learning vernacular Irish; wrote ar</a:t>
            </a:r>
            <a:r>
              <a:rPr lang="en-GB" sz="1600"/>
              <a:t>t</a:t>
            </a:r>
            <a:r>
              <a:rPr lang="en-150" sz="1600"/>
              <a:t>icles on his experience for </a:t>
            </a:r>
            <a:r>
              <a:rPr lang="en-150" sz="1600" i="1"/>
              <a:t>Manchester Guardian </a:t>
            </a:r>
            <a:r>
              <a:rPr lang="en-150" sz="1600"/>
              <a:t>issued Aran Islands, an ethnographical study.</a:t>
            </a:r>
            <a:endParaRPr lang="en-GB" sz="1600"/>
          </a:p>
        </p:txBody>
      </p:sp>
      <p:sp>
        <p:nvSpPr>
          <p:cNvPr id="18" name="TextBox 17">
            <a:extLst>
              <a:ext uri="{FF2B5EF4-FFF2-40B4-BE49-F238E27FC236}">
                <a16:creationId xmlns:a16="http://schemas.microsoft.com/office/drawing/2014/main" id="{45441968-A061-4DF6-B762-DD725E1E81EC}"/>
              </a:ext>
            </a:extLst>
          </p:cNvPr>
          <p:cNvSpPr txBox="1"/>
          <p:nvPr/>
        </p:nvSpPr>
        <p:spPr>
          <a:xfrm>
            <a:off x="6655836" y="5094675"/>
            <a:ext cx="4385388" cy="1077218"/>
          </a:xfrm>
          <a:prstGeom prst="rect">
            <a:avLst/>
          </a:prstGeom>
          <a:noFill/>
        </p:spPr>
        <p:txBody>
          <a:bodyPr wrap="square" rtlCol="0">
            <a:spAutoFit/>
          </a:bodyPr>
          <a:lstStyle/>
          <a:p>
            <a:r>
              <a:rPr lang="en-150" sz="1600"/>
              <a:t>Travelled to Paris on graduation (‘Welcome, O life!” and embarked on life-long exile interrupted by a stay in Dublin, 1903-1904, during which he met Nora Barnacle. </a:t>
            </a:r>
            <a:endParaRPr lang="en-GB" sz="1600"/>
          </a:p>
        </p:txBody>
      </p:sp>
      <p:sp>
        <p:nvSpPr>
          <p:cNvPr id="19" name="TextBox 18">
            <a:extLst>
              <a:ext uri="{FF2B5EF4-FFF2-40B4-BE49-F238E27FC236}">
                <a16:creationId xmlns:a16="http://schemas.microsoft.com/office/drawing/2014/main" id="{3A206D04-098C-47F9-BA98-C57D121C18AB}"/>
              </a:ext>
            </a:extLst>
          </p:cNvPr>
          <p:cNvSpPr txBox="1"/>
          <p:nvPr/>
        </p:nvSpPr>
        <p:spPr>
          <a:xfrm>
            <a:off x="895738" y="5633284"/>
            <a:ext cx="4385388" cy="1077218"/>
          </a:xfrm>
          <a:prstGeom prst="rect">
            <a:avLst/>
          </a:prstGeom>
          <a:noFill/>
        </p:spPr>
        <p:txBody>
          <a:bodyPr wrap="square" rtlCol="0">
            <a:spAutoFit/>
          </a:bodyPr>
          <a:lstStyle/>
          <a:p>
            <a:r>
              <a:rPr lang="en-150" sz="1600"/>
              <a:t>Returned to Ireland to participate in Dramatic Movement; wrote his famous plays; fell in love with Sarah Allgood (35 his junior); died of Hodgkins disease. </a:t>
            </a:r>
            <a:endParaRPr lang="en-GB" sz="1600"/>
          </a:p>
        </p:txBody>
      </p:sp>
      <p:sp>
        <p:nvSpPr>
          <p:cNvPr id="20" name="TextBox 19">
            <a:extLst>
              <a:ext uri="{FF2B5EF4-FFF2-40B4-BE49-F238E27FC236}">
                <a16:creationId xmlns:a16="http://schemas.microsoft.com/office/drawing/2014/main" id="{57D3FAC7-2B45-4AEF-9A78-BB5E6DF37A4D}"/>
              </a:ext>
            </a:extLst>
          </p:cNvPr>
          <p:cNvSpPr txBox="1"/>
          <p:nvPr/>
        </p:nvSpPr>
        <p:spPr>
          <a:xfrm>
            <a:off x="6655836" y="6132793"/>
            <a:ext cx="4640426" cy="584775"/>
          </a:xfrm>
          <a:prstGeom prst="rect">
            <a:avLst/>
          </a:prstGeom>
          <a:noFill/>
        </p:spPr>
        <p:txBody>
          <a:bodyPr wrap="square" rtlCol="0">
            <a:spAutoFit/>
          </a:bodyPr>
          <a:lstStyle/>
          <a:p>
            <a:r>
              <a:rPr lang="en-150" sz="1600"/>
              <a:t>Wrote </a:t>
            </a:r>
            <a:r>
              <a:rPr lang="en-150" sz="1600" i="1"/>
              <a:t>Ulysses</a:t>
            </a:r>
            <a:r>
              <a:rPr lang="en-150" sz="1600"/>
              <a:t> in Trieste and Zurich; moved to Paris; became figurehead of literary modernism in English. </a:t>
            </a:r>
            <a:endParaRPr lang="en-GB" sz="1600"/>
          </a:p>
        </p:txBody>
      </p:sp>
    </p:spTree>
    <p:extLst>
      <p:ext uri="{BB962C8B-B14F-4D97-AF65-F5344CB8AC3E}">
        <p14:creationId xmlns:p14="http://schemas.microsoft.com/office/powerpoint/2010/main" val="4053375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3EE15E-9745-4C6B-B686-BC8FE2E3854D}"/>
              </a:ext>
            </a:extLst>
          </p:cNvPr>
          <p:cNvSpPr txBox="1"/>
          <p:nvPr/>
        </p:nvSpPr>
        <p:spPr>
          <a:xfrm>
            <a:off x="832919" y="1421393"/>
            <a:ext cx="10058400" cy="4863895"/>
          </a:xfrm>
          <a:prstGeom prst="rect">
            <a:avLst/>
          </a:prstGeom>
          <a:noFill/>
        </p:spPr>
        <p:txBody>
          <a:bodyPr wrap="square" rtlCol="0">
            <a:spAutoFit/>
          </a:bodyPr>
          <a:lstStyle/>
          <a:p>
            <a:pPr>
              <a:lnSpc>
                <a:spcPct val="108000"/>
              </a:lnSpc>
            </a:pPr>
            <a:r>
              <a:rPr lang="en-GB" sz="1600" b="0" i="0">
                <a:solidFill>
                  <a:srgbClr val="000000"/>
                </a:solidFill>
                <a:effectLst/>
                <a:latin typeface="Verdana" panose="020B0604030504040204" pitchFamily="34" charset="0"/>
              </a:rPr>
              <a:t>[Joyce’s English draft</a:t>
            </a:r>
            <a:r>
              <a:rPr lang="en-150" sz="1600" b="0" i="0">
                <a:solidFill>
                  <a:srgbClr val="000000"/>
                </a:solidFill>
                <a:effectLst/>
                <a:latin typeface="Verdana" panose="020B0604030504040204" pitchFamily="34" charset="0"/>
              </a:rPr>
              <a:t>:</a:t>
            </a:r>
            <a:r>
              <a:rPr lang="en-GB" sz="1600" b="0" i="0">
                <a:solidFill>
                  <a:srgbClr val="000000"/>
                </a:solidFill>
                <a:effectLst/>
                <a:latin typeface="Verdana" panose="020B0604030504040204" pitchFamily="34" charset="0"/>
              </a:rPr>
              <a:t>] ‘What shall I say more? </a:t>
            </a:r>
            <a:r>
              <a:rPr lang="en-GB" sz="1600" b="0" i="0">
                <a:solidFill>
                  <a:schemeClr val="accent1"/>
                </a:solidFill>
                <a:effectLst/>
                <a:latin typeface="Verdana" panose="020B0604030504040204" pitchFamily="34" charset="0"/>
              </a:rPr>
              <a:t>I have sounded your name defiantly through the college where it was either unknown or known faintly and darkly</a:t>
            </a:r>
            <a:r>
              <a:rPr lang="en-GB" sz="1600" b="0" i="0">
                <a:solidFill>
                  <a:srgbClr val="000000"/>
                </a:solidFill>
                <a:effectLst/>
                <a:latin typeface="Verdana" panose="020B0604030504040204" pitchFamily="34" charset="0"/>
              </a:rPr>
              <a:t>. I have claimed for you your rightful place in the history of the drama. I have shown what, as it seemed to me, was your highest excellence - </a:t>
            </a:r>
            <a:r>
              <a:rPr lang="en-GB" sz="1600" b="0" i="0">
                <a:solidFill>
                  <a:schemeClr val="accent1"/>
                </a:solidFill>
                <a:effectLst/>
                <a:latin typeface="Verdana" panose="020B0604030504040204" pitchFamily="34" charset="0"/>
              </a:rPr>
              <a:t>your lofty impersonal power</a:t>
            </a:r>
            <a:r>
              <a:rPr lang="en-GB" sz="1600" b="0" i="0">
                <a:solidFill>
                  <a:srgbClr val="000000"/>
                </a:solidFill>
                <a:effectLst/>
                <a:latin typeface="Verdana" panose="020B0604030504040204" pitchFamily="34" charset="0"/>
              </a:rPr>
              <a:t>. Your minor claims - your satire, your technique and orchestral harmony - these, too, I advanced. Do not think me a hero-worshipper - I am not so. And when I spoke of you in debating societies and so forth, I enforced attention by no futile ranting. / But we always keep the dearest things to ourselves. I did not tell them what bound me closest to you. I did not say how what </a:t>
            </a:r>
            <a:r>
              <a:rPr lang="en-GB" sz="1600" b="0" i="0">
                <a:solidFill>
                  <a:schemeClr val="accent1"/>
                </a:solidFill>
                <a:effectLst/>
                <a:latin typeface="Verdana" panose="020B0604030504040204" pitchFamily="34" charset="0"/>
              </a:rPr>
              <a:t>I could discern dimly of your life was my pride to see, how your battles inspired me - not the obvious material battles but those that were fought and won behind your forehead, how your wilful resolution to wrest the secret from life me heart and how in your absolute indifference to public canons of art, friends and shibboleths you walked in the light of your inward heroism</a:t>
            </a:r>
            <a:r>
              <a:rPr lang="en-GB" sz="1600" b="0" i="0">
                <a:solidFill>
                  <a:srgbClr val="000000"/>
                </a:solidFill>
                <a:effectLst/>
                <a:latin typeface="Verdana" panose="020B0604030504040204" pitchFamily="34" charset="0"/>
              </a:rPr>
              <a:t>. And this is what I write to you of now. Your work on earth draws to a close and you are near the silence. It is growing dark for you. Many write of such things, but they do not know. You have only opened the way - though you have gone as far as you could upon it - to the end of “John Gabriel Borkman” and its spiritual truth - for your last play stands, I take it, apart. But </a:t>
            </a:r>
            <a:r>
              <a:rPr lang="en-GB" sz="1600" b="0" i="0">
                <a:solidFill>
                  <a:schemeClr val="accent1"/>
                </a:solidFill>
                <a:effectLst/>
                <a:latin typeface="Verdana" panose="020B0604030504040204" pitchFamily="34" charset="0"/>
              </a:rPr>
              <a:t>I am sure that higher and holier enlightenment lies - onward</a:t>
            </a:r>
            <a:r>
              <a:rPr lang="en-GB" sz="1600" b="0" i="0">
                <a:solidFill>
                  <a:srgbClr val="000000"/>
                </a:solidFill>
                <a:effectLst/>
                <a:latin typeface="Verdana" panose="020B0604030504040204" pitchFamily="34" charset="0"/>
              </a:rPr>
              <a:t>.’ (</a:t>
            </a:r>
            <a:r>
              <a:rPr lang="en-GB" sz="1600" b="0" i="1">
                <a:solidFill>
                  <a:srgbClr val="000000"/>
                </a:solidFill>
                <a:effectLst/>
                <a:latin typeface="Verdana" panose="020B0604030504040204" pitchFamily="34" charset="0"/>
              </a:rPr>
              <a:t>Selected Letters</a:t>
            </a:r>
            <a:r>
              <a:rPr lang="en-GB" sz="1600" b="0" i="0">
                <a:solidFill>
                  <a:srgbClr val="000000"/>
                </a:solidFill>
                <a:effectLst/>
                <a:latin typeface="Verdana" panose="020B0604030504040204" pitchFamily="34" charset="0"/>
              </a:rPr>
              <a:t>, ed. Richard Ellmann, London: Faber &amp; Faber 1975, p.7.)</a:t>
            </a:r>
            <a:endParaRPr lang="en-GB" sz="1600"/>
          </a:p>
        </p:txBody>
      </p:sp>
      <p:sp>
        <p:nvSpPr>
          <p:cNvPr id="4" name="TextBox 3">
            <a:extLst>
              <a:ext uri="{FF2B5EF4-FFF2-40B4-BE49-F238E27FC236}">
                <a16:creationId xmlns:a16="http://schemas.microsoft.com/office/drawing/2014/main" id="{EC79DC2E-9849-4BC4-8A38-78CECD9859F0}"/>
              </a:ext>
            </a:extLst>
          </p:cNvPr>
          <p:cNvSpPr txBox="1"/>
          <p:nvPr/>
        </p:nvSpPr>
        <p:spPr>
          <a:xfrm>
            <a:off x="742384" y="443620"/>
            <a:ext cx="9189267" cy="400110"/>
          </a:xfrm>
          <a:prstGeom prst="rect">
            <a:avLst/>
          </a:prstGeom>
          <a:noFill/>
        </p:spPr>
        <p:txBody>
          <a:bodyPr wrap="square" rtlCol="0">
            <a:spAutoFit/>
          </a:bodyPr>
          <a:lstStyle/>
          <a:p>
            <a:r>
              <a:rPr lang="en-150" sz="2000"/>
              <a:t>“Inward heroism”: Joyce’s homage to Henrik Ibsen (March 1901) </a:t>
            </a:r>
            <a:endParaRPr lang="en-GB" sz="2000"/>
          </a:p>
        </p:txBody>
      </p:sp>
      <p:pic>
        <p:nvPicPr>
          <p:cNvPr id="6" name="Picture 5" descr="A person with a beard and glasses&#10;&#10;Description automatically generated with low confidence">
            <a:extLst>
              <a:ext uri="{FF2B5EF4-FFF2-40B4-BE49-F238E27FC236}">
                <a16:creationId xmlns:a16="http://schemas.microsoft.com/office/drawing/2014/main" id="{163B53AF-3EB6-40E9-9E45-BE48F81325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26512" y="5033421"/>
            <a:ext cx="1134717" cy="1653270"/>
          </a:xfrm>
          <a:prstGeom prst="rect">
            <a:avLst/>
          </a:prstGeom>
        </p:spPr>
      </p:pic>
      <p:pic>
        <p:nvPicPr>
          <p:cNvPr id="8" name="Picture 7" descr="A person with a beard&#10;&#10;Description automatically generated with medium confidence">
            <a:extLst>
              <a:ext uri="{FF2B5EF4-FFF2-40B4-BE49-F238E27FC236}">
                <a16:creationId xmlns:a16="http://schemas.microsoft.com/office/drawing/2014/main" id="{C3A9C91C-ABFB-4141-BF88-6B8069E749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1582" y="171309"/>
            <a:ext cx="1344841" cy="1344841"/>
          </a:xfrm>
          <a:prstGeom prst="rect">
            <a:avLst/>
          </a:prstGeom>
        </p:spPr>
      </p:pic>
    </p:spTree>
    <p:extLst>
      <p:ext uri="{BB962C8B-B14F-4D97-AF65-F5344CB8AC3E}">
        <p14:creationId xmlns:p14="http://schemas.microsoft.com/office/powerpoint/2010/main" val="27174015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1339</TotalTime>
  <Words>8523</Words>
  <Application>Microsoft Office PowerPoint</Application>
  <PresentationFormat>Widescreen</PresentationFormat>
  <Paragraphs>139</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Times New Roman</vt:lpstr>
      <vt:lpstr>Verdana</vt:lpstr>
      <vt:lpstr>Office Theme</vt:lpstr>
      <vt:lpstr>Joyce &amp; Synge: The Exile and the Tramp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Bruce Stewart</dc:creator>
  <cp:lastModifiedBy>Bruce Stewart</cp:lastModifiedBy>
  <cp:revision>27</cp:revision>
  <dcterms:created xsi:type="dcterms:W3CDTF">2021-09-27T20:20:10Z</dcterms:created>
  <dcterms:modified xsi:type="dcterms:W3CDTF">2021-10-02T00:36:49Z</dcterms:modified>
</cp:coreProperties>
</file>