
<file path=[Content_Types].xml><?xml version="1.0" encoding="utf-8"?>
<Types xmlns="http://schemas.openxmlformats.org/package/2006/content-types">
  <Default Extension="jfif" ContentType="image/jpeg"/>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80" r:id="rId2"/>
    <p:sldId id="256" r:id="rId3"/>
    <p:sldId id="271" r:id="rId4"/>
    <p:sldId id="272" r:id="rId5"/>
    <p:sldId id="279" r:id="rId6"/>
    <p:sldId id="273" r:id="rId7"/>
    <p:sldId id="276" r:id="rId8"/>
    <p:sldId id="274" r:id="rId9"/>
    <p:sldId id="277" r:id="rId10"/>
    <p:sldId id="278" r:id="rId11"/>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7" autoAdjust="0"/>
    <p:restoredTop sz="94660"/>
  </p:normalViewPr>
  <p:slideViewPr>
    <p:cSldViewPr snapToGrid="0">
      <p:cViewPr varScale="1">
        <p:scale>
          <a:sx n="89" d="100"/>
          <a:sy n="89" d="100"/>
        </p:scale>
        <p:origin x="4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1F3E9760-228D-4E2F-A654-886A4E052CBB}" type="datetimeFigureOut">
              <a:rPr lang="en-GB" smtClean="0"/>
              <a:t>13/03/2023</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013C671F-269F-4B55-86AA-445BCC14CF5A}" type="slidenum">
              <a:rPr lang="en-GB" smtClean="0"/>
              <a:t>‹#›</a:t>
            </a:fld>
            <a:endParaRPr lang="en-GB"/>
          </a:p>
        </p:txBody>
      </p:sp>
    </p:spTree>
    <p:extLst>
      <p:ext uri="{BB962C8B-B14F-4D97-AF65-F5344CB8AC3E}">
        <p14:creationId xmlns:p14="http://schemas.microsoft.com/office/powerpoint/2010/main" val="3567632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CF44541-30B5-4693-A009-0677E6C73999}" type="datetimeFigureOut">
              <a:rPr lang="en-GB" smtClean="0"/>
              <a:t>13/03/2023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36354D-C85C-42D2-8B4F-9769915066EC}" type="slidenum">
              <a:rPr lang="en-GB" smtClean="0"/>
              <a:t>‹#›</a:t>
            </a:fld>
            <a:endParaRPr lang="en-GB"/>
          </a:p>
        </p:txBody>
      </p:sp>
    </p:spTree>
    <p:extLst>
      <p:ext uri="{BB962C8B-B14F-4D97-AF65-F5344CB8AC3E}">
        <p14:creationId xmlns:p14="http://schemas.microsoft.com/office/powerpoint/2010/main" val="425267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CF44541-30B5-4693-A009-0677E6C73999}" type="datetimeFigureOut">
              <a:rPr lang="en-GB" smtClean="0"/>
              <a:t>13/03/2023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36354D-C85C-42D2-8B4F-9769915066EC}" type="slidenum">
              <a:rPr lang="en-GB" smtClean="0"/>
              <a:t>‹#›</a:t>
            </a:fld>
            <a:endParaRPr lang="en-GB"/>
          </a:p>
        </p:txBody>
      </p:sp>
    </p:spTree>
    <p:extLst>
      <p:ext uri="{BB962C8B-B14F-4D97-AF65-F5344CB8AC3E}">
        <p14:creationId xmlns:p14="http://schemas.microsoft.com/office/powerpoint/2010/main" val="87197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CF44541-30B5-4693-A009-0677E6C73999}" type="datetimeFigureOut">
              <a:rPr lang="en-GB" smtClean="0"/>
              <a:t>13/03/2023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36354D-C85C-42D2-8B4F-9769915066EC}" type="slidenum">
              <a:rPr lang="en-GB" smtClean="0"/>
              <a:t>‹#›</a:t>
            </a:fld>
            <a:endParaRPr lang="en-GB"/>
          </a:p>
        </p:txBody>
      </p:sp>
    </p:spTree>
    <p:extLst>
      <p:ext uri="{BB962C8B-B14F-4D97-AF65-F5344CB8AC3E}">
        <p14:creationId xmlns:p14="http://schemas.microsoft.com/office/powerpoint/2010/main" val="3197017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CF44541-30B5-4693-A009-0677E6C73999}" type="datetimeFigureOut">
              <a:rPr lang="en-GB" smtClean="0"/>
              <a:t>13/03/2023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36354D-C85C-42D2-8B4F-9769915066EC}" type="slidenum">
              <a:rPr lang="en-GB" smtClean="0"/>
              <a:t>‹#›</a:t>
            </a:fld>
            <a:endParaRPr lang="en-GB"/>
          </a:p>
        </p:txBody>
      </p:sp>
    </p:spTree>
    <p:extLst>
      <p:ext uri="{BB962C8B-B14F-4D97-AF65-F5344CB8AC3E}">
        <p14:creationId xmlns:p14="http://schemas.microsoft.com/office/powerpoint/2010/main" val="2788472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CF44541-30B5-4693-A009-0677E6C73999}" type="datetimeFigureOut">
              <a:rPr lang="en-GB" smtClean="0"/>
              <a:t>13/03/2023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A36354D-C85C-42D2-8B4F-9769915066EC}" type="slidenum">
              <a:rPr lang="en-GB" smtClean="0"/>
              <a:t>‹#›</a:t>
            </a:fld>
            <a:endParaRPr lang="en-GB"/>
          </a:p>
        </p:txBody>
      </p:sp>
    </p:spTree>
    <p:extLst>
      <p:ext uri="{BB962C8B-B14F-4D97-AF65-F5344CB8AC3E}">
        <p14:creationId xmlns:p14="http://schemas.microsoft.com/office/powerpoint/2010/main" val="43826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CF44541-30B5-4693-A009-0677E6C73999}" type="datetimeFigureOut">
              <a:rPr lang="en-GB" smtClean="0"/>
              <a:t>13/03/2023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A36354D-C85C-42D2-8B4F-9769915066EC}" type="slidenum">
              <a:rPr lang="en-GB" smtClean="0"/>
              <a:t>‹#›</a:t>
            </a:fld>
            <a:endParaRPr lang="en-GB"/>
          </a:p>
        </p:txBody>
      </p:sp>
    </p:spTree>
    <p:extLst>
      <p:ext uri="{BB962C8B-B14F-4D97-AF65-F5344CB8AC3E}">
        <p14:creationId xmlns:p14="http://schemas.microsoft.com/office/powerpoint/2010/main" val="2585811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F44541-30B5-4693-A009-0677E6C73999}" type="datetimeFigureOut">
              <a:rPr lang="en-GB" smtClean="0"/>
              <a:t>13/03/2023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A36354D-C85C-42D2-8B4F-9769915066EC}" type="slidenum">
              <a:rPr lang="en-GB" smtClean="0"/>
              <a:t>‹#›</a:t>
            </a:fld>
            <a:endParaRPr lang="en-GB"/>
          </a:p>
        </p:txBody>
      </p:sp>
    </p:spTree>
    <p:extLst>
      <p:ext uri="{BB962C8B-B14F-4D97-AF65-F5344CB8AC3E}">
        <p14:creationId xmlns:p14="http://schemas.microsoft.com/office/powerpoint/2010/main" val="855874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CF44541-30B5-4693-A009-0677E6C73999}" type="datetimeFigureOut">
              <a:rPr lang="en-GB" smtClean="0"/>
              <a:t>13/03/2023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36354D-C85C-42D2-8B4F-9769915066EC}" type="slidenum">
              <a:rPr lang="en-GB" smtClean="0"/>
              <a:t>‹#›</a:t>
            </a:fld>
            <a:endParaRPr lang="en-GB"/>
          </a:p>
        </p:txBody>
      </p:sp>
    </p:spTree>
    <p:extLst>
      <p:ext uri="{BB962C8B-B14F-4D97-AF65-F5344CB8AC3E}">
        <p14:creationId xmlns:p14="http://schemas.microsoft.com/office/powerpoint/2010/main" val="1606413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CF44541-30B5-4693-A009-0677E6C73999}" type="datetimeFigureOut">
              <a:rPr lang="en-GB" smtClean="0"/>
              <a:t>13/03/2023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36354D-C85C-42D2-8B4F-9769915066EC}" type="slidenum">
              <a:rPr lang="en-GB" smtClean="0"/>
              <a:t>‹#›</a:t>
            </a:fld>
            <a:endParaRPr lang="en-GB"/>
          </a:p>
        </p:txBody>
      </p:sp>
    </p:spTree>
    <p:extLst>
      <p:ext uri="{BB962C8B-B14F-4D97-AF65-F5344CB8AC3E}">
        <p14:creationId xmlns:p14="http://schemas.microsoft.com/office/powerpoint/2010/main" val="3040842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CF44541-30B5-4693-A009-0677E6C73999}" type="datetimeFigureOut">
              <a:rPr lang="en-GB" smtClean="0"/>
              <a:t>13/03/2023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36354D-C85C-42D2-8B4F-9769915066EC}" type="slidenum">
              <a:rPr lang="en-GB" smtClean="0"/>
              <a:t>‹#›</a:t>
            </a:fld>
            <a:endParaRPr lang="en-GB"/>
          </a:p>
        </p:txBody>
      </p:sp>
    </p:spTree>
    <p:extLst>
      <p:ext uri="{BB962C8B-B14F-4D97-AF65-F5344CB8AC3E}">
        <p14:creationId xmlns:p14="http://schemas.microsoft.com/office/powerpoint/2010/main" val="3330846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CF44541-30B5-4693-A009-0677E6C73999}" type="datetimeFigureOut">
              <a:rPr lang="en-GB" smtClean="0"/>
              <a:t>13/03/2023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36354D-C85C-42D2-8B4F-9769915066EC}" type="slidenum">
              <a:rPr lang="en-GB" smtClean="0"/>
              <a:t>‹#›</a:t>
            </a:fld>
            <a:endParaRPr lang="en-GB"/>
          </a:p>
        </p:txBody>
      </p:sp>
    </p:spTree>
    <p:extLst>
      <p:ext uri="{BB962C8B-B14F-4D97-AF65-F5344CB8AC3E}">
        <p14:creationId xmlns:p14="http://schemas.microsoft.com/office/powerpoint/2010/main" val="2739749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F44541-30B5-4693-A009-0677E6C73999}" type="datetimeFigureOut">
              <a:rPr lang="en-GB" smtClean="0"/>
              <a:t>13/03/2023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36354D-C85C-42D2-8B4F-9769915066EC}" type="slidenum">
              <a:rPr lang="en-GB" smtClean="0"/>
              <a:t>‹#›</a:t>
            </a:fld>
            <a:endParaRPr lang="en-GB"/>
          </a:p>
        </p:txBody>
      </p:sp>
    </p:spTree>
    <p:extLst>
      <p:ext uri="{BB962C8B-B14F-4D97-AF65-F5344CB8AC3E}">
        <p14:creationId xmlns:p14="http://schemas.microsoft.com/office/powerpoint/2010/main" val="1774374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jf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5.jpg"/><Relationship Id="rId7" Type="http://schemas.openxmlformats.org/officeDocument/2006/relationships/image" Target="../media/image19.jpg"/><Relationship Id="rId2" Type="http://schemas.openxmlformats.org/officeDocument/2006/relationships/image" Target="../media/image14.jpeg"/><Relationship Id="rId1" Type="http://schemas.openxmlformats.org/officeDocument/2006/relationships/slideLayout" Target="../slideLayouts/slideLayout6.xml"/><Relationship Id="rId6" Type="http://schemas.openxmlformats.org/officeDocument/2006/relationships/image" Target="../media/image18.jpeg"/><Relationship Id="rId5" Type="http://schemas.openxmlformats.org/officeDocument/2006/relationships/image" Target="../media/image17.jpg"/><Relationship Id="rId10" Type="http://schemas.openxmlformats.org/officeDocument/2006/relationships/image" Target="../media/image22.jpg"/><Relationship Id="rId4" Type="http://schemas.openxmlformats.org/officeDocument/2006/relationships/image" Target="../media/image16.jpeg"/><Relationship Id="rId9"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886DA-4F55-01F8-07B8-F023BA6AB958}"/>
              </a:ext>
            </a:extLst>
          </p:cNvPr>
          <p:cNvSpPr>
            <a:spLocks noGrp="1"/>
          </p:cNvSpPr>
          <p:nvPr>
            <p:ph type="ctrTitle"/>
          </p:nvPr>
        </p:nvSpPr>
        <p:spPr>
          <a:xfrm>
            <a:off x="1524000" y="236076"/>
            <a:ext cx="9144000" cy="695577"/>
          </a:xfrm>
        </p:spPr>
        <p:txBody>
          <a:bodyPr>
            <a:normAutofit/>
          </a:bodyPr>
          <a:lstStyle/>
          <a:p>
            <a:r>
              <a:rPr lang="pt-BR" sz="3600"/>
              <a:t>The Lake </a:t>
            </a:r>
            <a:r>
              <a:rPr lang="pt-BR" sz="3600" err="1"/>
              <a:t>District</a:t>
            </a:r>
            <a:r>
              <a:rPr lang="pt-BR" sz="3600"/>
              <a:t> (</a:t>
            </a:r>
            <a:r>
              <a:rPr lang="pt-BR" sz="3600" err="1"/>
              <a:t>Cumbria</a:t>
            </a:r>
            <a:r>
              <a:rPr lang="pt-BR" sz="3600"/>
              <a:t>)</a:t>
            </a:r>
            <a:endParaRPr lang="en-GB"/>
          </a:p>
        </p:txBody>
      </p:sp>
      <p:pic>
        <p:nvPicPr>
          <p:cNvPr id="5" name="Picture 4" descr="Map&#10;&#10;Description automatically generated">
            <a:extLst>
              <a:ext uri="{FF2B5EF4-FFF2-40B4-BE49-F238E27FC236}">
                <a16:creationId xmlns:a16="http://schemas.microsoft.com/office/drawing/2014/main" id="{CCD518EE-EA19-D326-F020-9B61F9E902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023" y="1232176"/>
            <a:ext cx="4645246" cy="5485278"/>
          </a:xfrm>
          <a:prstGeom prst="rect">
            <a:avLst/>
          </a:prstGeom>
        </p:spPr>
      </p:pic>
      <p:pic>
        <p:nvPicPr>
          <p:cNvPr id="7" name="Picture 6" descr="A picture containing tree, outdoor, house, building&#10;&#10;Description automatically generated">
            <a:extLst>
              <a:ext uri="{FF2B5EF4-FFF2-40B4-BE49-F238E27FC236}">
                <a16:creationId xmlns:a16="http://schemas.microsoft.com/office/drawing/2014/main" id="{7406553C-7038-D78F-D0EA-781BA8769D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1919" y="1232176"/>
            <a:ext cx="2788642" cy="1884512"/>
          </a:xfrm>
          <a:prstGeom prst="rect">
            <a:avLst/>
          </a:prstGeom>
        </p:spPr>
      </p:pic>
      <p:pic>
        <p:nvPicPr>
          <p:cNvPr id="9" name="Picture 8" descr="A lake with trees and mountains in the background&#10;&#10;Description automatically generated with low confidence">
            <a:extLst>
              <a:ext uri="{FF2B5EF4-FFF2-40B4-BE49-F238E27FC236}">
                <a16:creationId xmlns:a16="http://schemas.microsoft.com/office/drawing/2014/main" id="{07222F09-963E-5F93-F534-43E7DD6397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4631" y="3469688"/>
            <a:ext cx="5045930" cy="3152236"/>
          </a:xfrm>
          <a:prstGeom prst="rect">
            <a:avLst/>
          </a:prstGeom>
        </p:spPr>
      </p:pic>
      <p:pic>
        <p:nvPicPr>
          <p:cNvPr id="11" name="Picture 10" descr="A body of water with mountains in the background&#10;&#10;Description automatically generated">
            <a:extLst>
              <a:ext uri="{FF2B5EF4-FFF2-40B4-BE49-F238E27FC236}">
                <a16:creationId xmlns:a16="http://schemas.microsoft.com/office/drawing/2014/main" id="{F141E8C1-87BF-8B58-EFCB-B52C7123A53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64840" y="1232176"/>
            <a:ext cx="3277412" cy="1884512"/>
          </a:xfrm>
          <a:prstGeom prst="rect">
            <a:avLst/>
          </a:prstGeom>
        </p:spPr>
      </p:pic>
      <p:sp>
        <p:nvSpPr>
          <p:cNvPr id="12" name="TextBox 11">
            <a:extLst>
              <a:ext uri="{FF2B5EF4-FFF2-40B4-BE49-F238E27FC236}">
                <a16:creationId xmlns:a16="http://schemas.microsoft.com/office/drawing/2014/main" id="{2D08D479-F201-9AE6-20C5-D5801BB06565}"/>
              </a:ext>
            </a:extLst>
          </p:cNvPr>
          <p:cNvSpPr txBox="1"/>
          <p:nvPr/>
        </p:nvSpPr>
        <p:spPr>
          <a:xfrm>
            <a:off x="4942936" y="3429000"/>
            <a:ext cx="1828800" cy="3000821"/>
          </a:xfrm>
          <a:prstGeom prst="rect">
            <a:avLst/>
          </a:prstGeom>
          <a:noFill/>
        </p:spPr>
        <p:txBody>
          <a:bodyPr wrap="square" rtlCol="0">
            <a:spAutoFit/>
          </a:bodyPr>
          <a:lstStyle/>
          <a:p>
            <a:r>
              <a:rPr lang="pt-BR" sz="1350"/>
              <a:t>It </a:t>
            </a:r>
            <a:r>
              <a:rPr lang="pt-BR" sz="1350" err="1"/>
              <a:t>seems</a:t>
            </a:r>
            <a:r>
              <a:rPr lang="pt-BR" sz="1350"/>
              <a:t> </a:t>
            </a:r>
            <a:r>
              <a:rPr lang="pt-BR" sz="1350" err="1"/>
              <a:t>certain</a:t>
            </a:r>
            <a:r>
              <a:rPr lang="pt-BR" sz="1350"/>
              <a:t> </a:t>
            </a:r>
            <a:r>
              <a:rPr lang="pt-BR" sz="1350" err="1"/>
              <a:t>that</a:t>
            </a:r>
            <a:r>
              <a:rPr lang="pt-BR" sz="1350"/>
              <a:t> </a:t>
            </a:r>
            <a:r>
              <a:rPr lang="pt-BR" sz="1350" err="1"/>
              <a:t>Wordworth´s</a:t>
            </a:r>
            <a:r>
              <a:rPr lang="pt-BR" sz="1350"/>
              <a:t> </a:t>
            </a:r>
            <a:r>
              <a:rPr lang="pt-BR" sz="1350" err="1"/>
              <a:t>child-hood</a:t>
            </a:r>
            <a:r>
              <a:rPr lang="pt-BR" sz="1350"/>
              <a:t> in </a:t>
            </a:r>
            <a:r>
              <a:rPr lang="pt-BR" sz="1350" err="1"/>
              <a:t>one</a:t>
            </a:r>
            <a:r>
              <a:rPr lang="pt-BR" sz="1350"/>
              <a:t> of </a:t>
            </a:r>
            <a:r>
              <a:rPr lang="pt-BR" sz="1350" err="1"/>
              <a:t>the</a:t>
            </a:r>
            <a:r>
              <a:rPr lang="pt-BR" sz="1350"/>
              <a:t> </a:t>
            </a:r>
            <a:r>
              <a:rPr lang="pt-BR" sz="1350" err="1"/>
              <a:t>most</a:t>
            </a:r>
            <a:r>
              <a:rPr lang="pt-BR" sz="1350"/>
              <a:t> </a:t>
            </a:r>
            <a:r>
              <a:rPr lang="pt-BR" sz="1350" err="1"/>
              <a:t>scenic</a:t>
            </a:r>
            <a:r>
              <a:rPr lang="pt-BR" sz="1350"/>
              <a:t> </a:t>
            </a:r>
            <a:r>
              <a:rPr lang="pt-BR" sz="1350" err="1"/>
              <a:t>parts</a:t>
            </a:r>
            <a:r>
              <a:rPr lang="pt-BR" sz="1350"/>
              <a:t> of </a:t>
            </a:r>
            <a:r>
              <a:rPr lang="pt-BR" sz="1350" err="1"/>
              <a:t>Britain</a:t>
            </a:r>
            <a:r>
              <a:rPr lang="pt-BR" sz="1350"/>
              <a:t> – </a:t>
            </a:r>
            <a:r>
              <a:rPr lang="pt-BR" sz="1350" err="1"/>
              <a:t>virtually</a:t>
            </a:r>
            <a:r>
              <a:rPr lang="pt-BR" sz="1350"/>
              <a:t> </a:t>
            </a:r>
            <a:r>
              <a:rPr lang="pt-BR" sz="1350" err="1"/>
              <a:t>on</a:t>
            </a:r>
            <a:r>
              <a:rPr lang="pt-BR" sz="1350"/>
              <a:t> </a:t>
            </a:r>
            <a:r>
              <a:rPr lang="pt-BR" sz="1350" err="1"/>
              <a:t>the</a:t>
            </a:r>
            <a:r>
              <a:rPr lang="pt-BR" sz="1350"/>
              <a:t> Celtic </a:t>
            </a:r>
            <a:r>
              <a:rPr lang="pt-BR" sz="1350" err="1"/>
              <a:t>Fringe</a:t>
            </a:r>
            <a:r>
              <a:rPr lang="pt-BR" sz="1350"/>
              <a:t> – </a:t>
            </a:r>
            <a:r>
              <a:rPr lang="pt-BR" sz="1350" err="1"/>
              <a:t>enabled</a:t>
            </a:r>
            <a:r>
              <a:rPr lang="pt-BR" sz="1350"/>
              <a:t> </a:t>
            </a:r>
            <a:r>
              <a:rPr lang="pt-BR" sz="1350" err="1"/>
              <a:t>the</a:t>
            </a:r>
            <a:r>
              <a:rPr lang="pt-BR" sz="1350"/>
              <a:t> </a:t>
            </a:r>
            <a:r>
              <a:rPr lang="pt-BR" sz="1350" err="1"/>
              <a:t>formation</a:t>
            </a:r>
            <a:r>
              <a:rPr lang="pt-BR" sz="1350"/>
              <a:t> of </a:t>
            </a:r>
            <a:r>
              <a:rPr lang="pt-BR" sz="1350" err="1"/>
              <a:t>an</a:t>
            </a:r>
            <a:r>
              <a:rPr lang="pt-BR" sz="1350"/>
              <a:t> intense </a:t>
            </a:r>
            <a:r>
              <a:rPr lang="pt-BR" sz="1350" err="1"/>
              <a:t>personal</a:t>
            </a:r>
            <a:r>
              <a:rPr lang="pt-BR" sz="1350"/>
              <a:t> </a:t>
            </a:r>
            <a:r>
              <a:rPr lang="pt-BR" sz="1350" err="1"/>
              <a:t>sensibility</a:t>
            </a:r>
            <a:r>
              <a:rPr lang="pt-BR" sz="1350"/>
              <a:t> </a:t>
            </a:r>
            <a:r>
              <a:rPr lang="pt-BR" sz="1350" err="1"/>
              <a:t>which</a:t>
            </a:r>
            <a:r>
              <a:rPr lang="pt-BR" sz="1350"/>
              <a:t> a </a:t>
            </a:r>
            <a:r>
              <a:rPr lang="pt-BR" sz="1350" err="1"/>
              <a:t>childhood</a:t>
            </a:r>
            <a:r>
              <a:rPr lang="pt-BR" sz="1350"/>
              <a:t> </a:t>
            </a:r>
            <a:r>
              <a:rPr lang="pt-BR" sz="1350" err="1"/>
              <a:t>nearer</a:t>
            </a:r>
            <a:r>
              <a:rPr lang="pt-BR" sz="1350"/>
              <a:t> </a:t>
            </a:r>
            <a:r>
              <a:rPr lang="pt-BR" sz="1350" err="1"/>
              <a:t>to</a:t>
            </a:r>
            <a:r>
              <a:rPr lang="pt-BR" sz="1350"/>
              <a:t> </a:t>
            </a:r>
            <a:r>
              <a:rPr lang="pt-BR" sz="1350" err="1"/>
              <a:t>the</a:t>
            </a:r>
            <a:r>
              <a:rPr lang="pt-BR" sz="1350"/>
              <a:t> </a:t>
            </a:r>
            <a:r>
              <a:rPr lang="pt-BR" sz="1350" err="1"/>
              <a:t>metropolitan</a:t>
            </a:r>
            <a:r>
              <a:rPr lang="pt-BR" sz="1350"/>
              <a:t> centres </a:t>
            </a:r>
            <a:r>
              <a:rPr lang="pt-BR" sz="1350" err="1"/>
              <a:t>such</a:t>
            </a:r>
            <a:r>
              <a:rPr lang="pt-BR" sz="1350"/>
              <a:t> as London </a:t>
            </a:r>
            <a:r>
              <a:rPr lang="pt-BR" sz="1350" err="1"/>
              <a:t>would</a:t>
            </a:r>
            <a:r>
              <a:rPr lang="pt-BR" sz="1350"/>
              <a:t> </a:t>
            </a:r>
            <a:r>
              <a:rPr lang="pt-BR" sz="1350" err="1"/>
              <a:t>not</a:t>
            </a:r>
            <a:r>
              <a:rPr lang="pt-BR" sz="1350"/>
              <a:t> and </a:t>
            </a:r>
            <a:r>
              <a:rPr lang="pt-BR" sz="1350" err="1"/>
              <a:t>could</a:t>
            </a:r>
            <a:r>
              <a:rPr lang="pt-BR" sz="1350"/>
              <a:t> </a:t>
            </a:r>
            <a:r>
              <a:rPr lang="pt-BR" sz="1350" err="1"/>
              <a:t>not</a:t>
            </a:r>
            <a:r>
              <a:rPr lang="pt-BR" sz="1350"/>
              <a:t> </a:t>
            </a:r>
            <a:r>
              <a:rPr lang="pt-BR" sz="1350" err="1"/>
              <a:t>have</a:t>
            </a:r>
            <a:r>
              <a:rPr lang="pt-BR" sz="1350"/>
              <a:t> </a:t>
            </a:r>
            <a:r>
              <a:rPr lang="pt-BR" sz="1350" err="1"/>
              <a:t>done</a:t>
            </a:r>
            <a:r>
              <a:rPr lang="pt-BR" sz="1350"/>
              <a:t>.  </a:t>
            </a:r>
            <a:endParaRPr lang="en-GB" sz="1350"/>
          </a:p>
        </p:txBody>
      </p:sp>
    </p:spTree>
    <p:extLst>
      <p:ext uri="{BB962C8B-B14F-4D97-AF65-F5344CB8AC3E}">
        <p14:creationId xmlns:p14="http://schemas.microsoft.com/office/powerpoint/2010/main" val="2033694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265684"/>
            <a:ext cx="9144000" cy="439020"/>
          </a:xfrm>
        </p:spPr>
        <p:txBody>
          <a:bodyPr/>
          <a:lstStyle/>
          <a:p>
            <a:r>
              <a:rPr lang="en-GB"/>
              <a:t>William Wordsworth (1770-1850)</a:t>
            </a:r>
          </a:p>
        </p:txBody>
      </p:sp>
      <p:sp>
        <p:nvSpPr>
          <p:cNvPr id="6" name="TextBox 5"/>
          <p:cNvSpPr txBox="1"/>
          <p:nvPr/>
        </p:nvSpPr>
        <p:spPr>
          <a:xfrm>
            <a:off x="6215471" y="6301313"/>
            <a:ext cx="5771132" cy="307777"/>
          </a:xfrm>
          <a:prstGeom prst="rect">
            <a:avLst/>
          </a:prstGeom>
          <a:noFill/>
        </p:spPr>
        <p:txBody>
          <a:bodyPr wrap="none" rtlCol="0">
            <a:spAutoFit/>
          </a:bodyPr>
          <a:lstStyle/>
          <a:p>
            <a:r>
              <a:rPr lang="en-GB" sz="1400" u="sng"/>
              <a:t>Recommended website</a:t>
            </a:r>
            <a:r>
              <a:rPr lang="en-GB" sz="1400"/>
              <a:t>: </a:t>
            </a:r>
            <a:r>
              <a:rPr lang="en-GB" sz="1400">
                <a:solidFill>
                  <a:schemeClr val="accent5">
                    <a:lumMod val="75000"/>
                  </a:schemeClr>
                </a:solidFill>
              </a:rPr>
              <a:t>https://</a:t>
            </a:r>
            <a:r>
              <a:rPr lang="en-GB" sz="1400" err="1">
                <a:solidFill>
                  <a:schemeClr val="accent5">
                    <a:lumMod val="75000"/>
                  </a:schemeClr>
                </a:solidFill>
              </a:rPr>
              <a:t>www.poets.org</a:t>
            </a:r>
            <a:r>
              <a:rPr lang="en-GB" sz="1400">
                <a:solidFill>
                  <a:schemeClr val="accent5">
                    <a:lumMod val="75000"/>
                  </a:schemeClr>
                </a:solidFill>
              </a:rPr>
              <a:t>/poet/</a:t>
            </a:r>
            <a:r>
              <a:rPr lang="en-GB" sz="1400" err="1">
                <a:solidFill>
                  <a:schemeClr val="accent5">
                    <a:lumMod val="75000"/>
                  </a:schemeClr>
                </a:solidFill>
              </a:rPr>
              <a:t>william-wordsworth</a:t>
            </a:r>
            <a:endParaRPr lang="en-GB" sz="1400">
              <a:solidFill>
                <a:schemeClr val="accent5">
                  <a:lumMod val="75000"/>
                </a:schemeClr>
              </a:solidFill>
            </a:endParaRPr>
          </a:p>
        </p:txBody>
      </p:sp>
      <p:sp>
        <p:nvSpPr>
          <p:cNvPr id="2" name="TextBox 1"/>
          <p:cNvSpPr txBox="1"/>
          <p:nvPr/>
        </p:nvSpPr>
        <p:spPr>
          <a:xfrm>
            <a:off x="255638" y="936922"/>
            <a:ext cx="11326761" cy="5286062"/>
          </a:xfrm>
          <a:prstGeom prst="rect">
            <a:avLst/>
          </a:prstGeom>
          <a:noFill/>
        </p:spPr>
        <p:txBody>
          <a:bodyPr wrap="square" rtlCol="0">
            <a:spAutoFit/>
          </a:bodyPr>
          <a:lstStyle/>
          <a:p>
            <a:r>
              <a:rPr lang="en-IE" sz="1200"/>
              <a:t>In 1791, during the height of the French Revolution, Wordsworth visited Paris and fathered a child with a young woman called Annette </a:t>
            </a:r>
            <a:r>
              <a:rPr lang="en-IE" sz="1200" err="1"/>
              <a:t>Vallon</a:t>
            </a:r>
            <a:r>
              <a:rPr lang="en-IE" sz="1200"/>
              <a:t>. He supported mother and child in later life, but in 1802 he married a childhood friend called Mary Hutchinson—immediately following a short visit to Paris to settle matters with his little family there.  In [1805 he wrote in a poem about that period of his life: “Bliss was it in that dawn to be alive, But to be young was very heaven!” Implicit, in those verses was the idea that the Utopia dream had died as the French Revolution advanced along a bloody road to Madame La Guillotine. Besides, England had been at war with France sin</a:t>
            </a:r>
            <a:r>
              <a:rPr lang="en-150" sz="1200"/>
              <a:t>c</a:t>
            </a:r>
            <a:r>
              <a:rPr lang="en-IE" sz="1200"/>
              <a:t>e 1797. </a:t>
            </a:r>
            <a:endParaRPr lang="en-GB" sz="1200"/>
          </a:p>
          <a:p>
            <a:endParaRPr lang="en-IE" sz="700"/>
          </a:p>
          <a:p>
            <a:r>
              <a:rPr lang="en-IE" sz="1200"/>
              <a:t>Wordsworth’s formal education was that of a upper-middle class young man of the period, being the son of a lawyer who served as estates manager to a English lord (Earl of Lonsdale). He proceeded from </a:t>
            </a:r>
            <a:r>
              <a:rPr lang="en-GB" sz="1200"/>
              <a:t>Hawkshead  </a:t>
            </a:r>
            <a:r>
              <a:rPr lang="en-IE" sz="1200"/>
              <a:t>Grammar School in the Lake District of Cumberland (or Cumbria) where he spent an enchanted boyhood to Cambridge University where he took an Arts degree and engaged in the intellectual fervour of the day.</a:t>
            </a:r>
          </a:p>
          <a:p>
            <a:r>
              <a:rPr lang="en-IE" sz="800"/>
              <a:t> </a:t>
            </a:r>
            <a:endParaRPr lang="en-GB" sz="400"/>
          </a:p>
          <a:p>
            <a:r>
              <a:rPr lang="en-IE" sz="1200"/>
              <a:t>As a child he had been encouraged to read and memorise English poetry by his father, the owner of a fine library. In another way, however, his childhood was exceptional for a child of his class. Growing up among scenes of unusual natural beauty, he developed an intense feeling of love for, and awe of, Nature. This was to become the source of an almost mystical power in his poetry, effectively replacing Christianity as the chief spiritual principal in his thinking and that of many whom he influenced or with whom shared his romantic feelings through verse and prose. Simultaneously  (and perhaps relatedly) he acquired a keen sense of the dignity and interest of the ordinary people whom he encountered in that lovely landscape and whose attitudes towards life—chiefly their resilience and their good</a:t>
            </a:r>
            <a:r>
              <a:rPr lang="en-150" sz="1200"/>
              <a:t>-</a:t>
            </a:r>
            <a:r>
              <a:rPr lang="en-IE" sz="1200"/>
              <a:t>natured acceptance of fate—inspired many of his poems. </a:t>
            </a:r>
          </a:p>
          <a:p>
            <a:endParaRPr lang="en-IE" sz="1200"/>
          </a:p>
          <a:p>
            <a:r>
              <a:rPr lang="en-IE" sz="1200"/>
              <a:t>In this way, William Wordsworth became the first major English poet to turn the experience of the common people into the subject-matter of </a:t>
            </a:r>
            <a:r>
              <a:rPr lang="en-150" sz="1200"/>
              <a:t>published </a:t>
            </a:r>
            <a:r>
              <a:rPr lang="en-IE" sz="1200"/>
              <a:t>poetry, albeit </a:t>
            </a:r>
            <a:r>
              <a:rPr lang="en-150" sz="1200"/>
              <a:t>writing in the persona of </a:t>
            </a:r>
            <a:r>
              <a:rPr lang="en-IE" sz="1200"/>
              <a:t>an unnamed poetic “I” who is clearly an educated man (very like the poet himself). Indeed, in many of the poems the speaker’s voice is precisely a sensitive gentleman footloose in the countryside who extracts portions of human wisdom from encounters with such characters as </a:t>
            </a:r>
            <a:r>
              <a:rPr lang="en-150" sz="1200"/>
              <a:t>“The Mad Mother” and “The Leech-gatherer”</a:t>
            </a:r>
            <a:r>
              <a:rPr lang="pt-BR" sz="1200"/>
              <a:t> </a:t>
            </a:r>
            <a:r>
              <a:rPr lang="pt-BR" sz="1200" err="1"/>
              <a:t>whose</a:t>
            </a:r>
            <a:r>
              <a:rPr lang="pt-BR" sz="1200"/>
              <a:t> speech </a:t>
            </a:r>
            <a:r>
              <a:rPr lang="pt-BR" sz="1200" err="1"/>
              <a:t>is</a:t>
            </a:r>
            <a:r>
              <a:rPr lang="pt-BR" sz="1200"/>
              <a:t> </a:t>
            </a:r>
            <a:r>
              <a:rPr lang="pt-BR" sz="1200" err="1"/>
              <a:t>given</a:t>
            </a:r>
            <a:r>
              <a:rPr lang="pt-BR" sz="1200"/>
              <a:t> in </a:t>
            </a:r>
            <a:r>
              <a:rPr lang="pt-BR" sz="1200" err="1"/>
              <a:t>quotation</a:t>
            </a:r>
            <a:r>
              <a:rPr lang="pt-BR" sz="1200"/>
              <a:t> </a:t>
            </a:r>
            <a:r>
              <a:rPr lang="pt-BR" sz="1200" err="1"/>
              <a:t>marks</a:t>
            </a:r>
            <a:r>
              <a:rPr lang="en-IE" sz="1200"/>
              <a:t>.  It is not entirely certain that their little speeches fulfil the promise made in his Preface to the second edition of the </a:t>
            </a:r>
            <a:r>
              <a:rPr lang="en-IE" sz="1200" i="1"/>
              <a:t>Lyrical Ballads </a:t>
            </a:r>
            <a:r>
              <a:rPr lang="en-IE" sz="1200"/>
              <a:t>(1798; 2</a:t>
            </a:r>
            <a:r>
              <a:rPr lang="en-IE" sz="1200" baseline="30000"/>
              <a:t>nd</a:t>
            </a:r>
            <a:r>
              <a:rPr lang="en-IE" sz="1200"/>
              <a:t> </a:t>
            </a:r>
            <a:r>
              <a:rPr lang="en-IE" sz="1200" err="1"/>
              <a:t>edn</a:t>
            </a:r>
            <a:r>
              <a:rPr lang="en-IE" sz="1200"/>
              <a:t>. </a:t>
            </a:r>
            <a:r>
              <a:rPr lang="en-150" sz="1200"/>
              <a:t>1800, enl. 1802</a:t>
            </a:r>
            <a:r>
              <a:rPr lang="en-IE" sz="1200"/>
              <a:t>) where he </a:t>
            </a:r>
            <a:r>
              <a:rPr lang="pt-BR" sz="1200" err="1"/>
              <a:t>writes</a:t>
            </a:r>
            <a:r>
              <a:rPr lang="pt-BR" sz="1200"/>
              <a:t> </a:t>
            </a:r>
            <a:r>
              <a:rPr lang="en-IE" sz="1200"/>
              <a:t>that the proper language of poetry is “real language of men in a state of vivid feeling” but it is clear that in his simpler lyrics his own speech is of that kind. </a:t>
            </a:r>
          </a:p>
          <a:p>
            <a:endParaRPr lang="en-IE" sz="1050"/>
          </a:p>
          <a:p>
            <a:r>
              <a:rPr lang="pt-BR" sz="1200" err="1"/>
              <a:t>Thus</a:t>
            </a:r>
            <a:r>
              <a:rPr lang="pt-BR" sz="1200"/>
              <a:t> </a:t>
            </a:r>
            <a:r>
              <a:rPr lang="pt-BR" sz="1200" err="1"/>
              <a:t>arose</a:t>
            </a:r>
            <a:r>
              <a:rPr lang="pt-BR" sz="1200"/>
              <a:t> </a:t>
            </a:r>
            <a:r>
              <a:rPr lang="pt-BR" sz="1200" err="1"/>
              <a:t>the</a:t>
            </a:r>
            <a:r>
              <a:rPr lang="pt-BR" sz="1200"/>
              <a:t> </a:t>
            </a:r>
            <a:r>
              <a:rPr lang="pt-BR" sz="1200" err="1"/>
              <a:t>idea</a:t>
            </a:r>
            <a:r>
              <a:rPr lang="pt-BR" sz="1200"/>
              <a:t> </a:t>
            </a:r>
            <a:r>
              <a:rPr lang="pt-BR" sz="1200" err="1"/>
              <a:t>that</a:t>
            </a:r>
            <a:r>
              <a:rPr lang="pt-BR" sz="1200"/>
              <a:t> </a:t>
            </a:r>
            <a:r>
              <a:rPr lang="pt-BR" sz="1200" err="1"/>
              <a:t>the</a:t>
            </a:r>
            <a:r>
              <a:rPr lang="pt-BR" sz="1200"/>
              <a:t> “</a:t>
            </a:r>
            <a:r>
              <a:rPr lang="pt-BR" sz="1200" err="1"/>
              <a:t>truth</a:t>
            </a:r>
            <a:r>
              <a:rPr lang="pt-BR" sz="1200"/>
              <a:t>” of </a:t>
            </a:r>
            <a:r>
              <a:rPr lang="pt-BR" sz="1200" err="1"/>
              <a:t>the</a:t>
            </a:r>
            <a:r>
              <a:rPr lang="pt-BR" sz="1200"/>
              <a:t> individual </a:t>
            </a:r>
            <a:r>
              <a:rPr lang="pt-BR" sz="1200" err="1"/>
              <a:t>imagination</a:t>
            </a:r>
            <a:r>
              <a:rPr lang="pt-BR" sz="1200"/>
              <a:t> in a </a:t>
            </a:r>
            <a:r>
              <a:rPr lang="pt-BR" sz="1200" err="1"/>
              <a:t>state</a:t>
            </a:r>
            <a:r>
              <a:rPr lang="pt-BR" sz="1200"/>
              <a:t> of “</a:t>
            </a:r>
            <a:r>
              <a:rPr lang="pt-BR" sz="1200" err="1"/>
              <a:t>powerful</a:t>
            </a:r>
            <a:r>
              <a:rPr lang="pt-BR" sz="1200"/>
              <a:t> feeling” </a:t>
            </a:r>
            <a:r>
              <a:rPr lang="pt-BR" sz="1200" err="1"/>
              <a:t>was</a:t>
            </a:r>
            <a:r>
              <a:rPr lang="pt-BR" sz="1200"/>
              <a:t> </a:t>
            </a:r>
            <a:r>
              <a:rPr lang="pt-BR" sz="1200" err="1"/>
              <a:t>the</a:t>
            </a:r>
            <a:r>
              <a:rPr lang="pt-BR" sz="1200"/>
              <a:t> real </a:t>
            </a:r>
            <a:r>
              <a:rPr lang="pt-BR" sz="1200" err="1"/>
              <a:t>stuff</a:t>
            </a:r>
            <a:r>
              <a:rPr lang="pt-BR" sz="1200"/>
              <a:t> of </a:t>
            </a:r>
            <a:r>
              <a:rPr lang="pt-BR" sz="1200" err="1"/>
              <a:t>poetry</a:t>
            </a:r>
            <a:r>
              <a:rPr lang="pt-BR" sz="1200"/>
              <a:t> – and </a:t>
            </a:r>
            <a:r>
              <a:rPr lang="pt-BR" sz="1200" err="1"/>
              <a:t>idea</a:t>
            </a:r>
            <a:r>
              <a:rPr lang="pt-BR" sz="1200"/>
              <a:t> </a:t>
            </a:r>
            <a:r>
              <a:rPr lang="pt-BR" sz="1200" err="1"/>
              <a:t>that</a:t>
            </a:r>
            <a:r>
              <a:rPr lang="pt-BR" sz="1200"/>
              <a:t> </a:t>
            </a:r>
            <a:r>
              <a:rPr lang="pt-BR" sz="1200" err="1"/>
              <a:t>long</a:t>
            </a:r>
            <a:r>
              <a:rPr lang="pt-BR" sz="1200"/>
              <a:t> </a:t>
            </a:r>
            <a:r>
              <a:rPr lang="pt-BR" sz="1200" err="1"/>
              <a:t>governed</a:t>
            </a:r>
            <a:r>
              <a:rPr lang="pt-BR" sz="1200"/>
              <a:t> </a:t>
            </a:r>
            <a:r>
              <a:rPr lang="pt-BR" sz="1200" err="1"/>
              <a:t>Romantic</a:t>
            </a:r>
            <a:r>
              <a:rPr lang="pt-BR" sz="1200"/>
              <a:t> </a:t>
            </a:r>
            <a:r>
              <a:rPr lang="pt-BR" sz="1200" err="1"/>
              <a:t>poetry</a:t>
            </a:r>
            <a:r>
              <a:rPr lang="pt-BR" sz="1200"/>
              <a:t> and </a:t>
            </a:r>
            <a:r>
              <a:rPr lang="pt-BR" sz="1200" err="1"/>
              <a:t>defined</a:t>
            </a:r>
            <a:r>
              <a:rPr lang="pt-BR" sz="1200"/>
              <a:t> its </a:t>
            </a:r>
            <a:r>
              <a:rPr lang="pt-BR" sz="1200" err="1"/>
              <a:t>ethical</a:t>
            </a:r>
            <a:r>
              <a:rPr lang="pt-BR" sz="1200"/>
              <a:t> </a:t>
            </a:r>
            <a:r>
              <a:rPr lang="pt-BR" sz="1200" err="1"/>
              <a:t>goals</a:t>
            </a:r>
            <a:r>
              <a:rPr lang="pt-BR" sz="1200"/>
              <a:t>. </a:t>
            </a:r>
            <a:r>
              <a:rPr lang="pt-BR" sz="1200" err="1"/>
              <a:t>Yet</a:t>
            </a:r>
            <a:r>
              <a:rPr lang="pt-BR" sz="1200"/>
              <a:t> </a:t>
            </a:r>
            <a:r>
              <a:rPr lang="pt-BR" sz="1200" err="1"/>
              <a:t>Wordsworth</a:t>
            </a:r>
            <a:r>
              <a:rPr lang="pt-BR" sz="1200"/>
              <a:t> </a:t>
            </a:r>
            <a:r>
              <a:rPr lang="pt-BR" sz="1200" err="1"/>
              <a:t>also</a:t>
            </a:r>
            <a:r>
              <a:rPr lang="pt-BR" sz="1200"/>
              <a:t> </a:t>
            </a:r>
            <a:r>
              <a:rPr lang="pt-BR" sz="1200" err="1"/>
              <a:t>wrote</a:t>
            </a:r>
            <a:r>
              <a:rPr lang="pt-BR" sz="1200"/>
              <a:t> </a:t>
            </a:r>
            <a:r>
              <a:rPr lang="pt-BR" sz="1200" err="1"/>
              <a:t>philosophical</a:t>
            </a:r>
            <a:r>
              <a:rPr lang="pt-BR" sz="1200"/>
              <a:t> </a:t>
            </a:r>
            <a:r>
              <a:rPr lang="pt-BR" sz="1200" err="1"/>
              <a:t>poems</a:t>
            </a:r>
            <a:r>
              <a:rPr lang="pt-BR" sz="1200"/>
              <a:t> in a </a:t>
            </a:r>
            <a:r>
              <a:rPr lang="pt-BR" sz="1200" err="1"/>
              <a:t>Miltonic</a:t>
            </a:r>
            <a:r>
              <a:rPr lang="pt-BR" sz="1200"/>
              <a:t> </a:t>
            </a:r>
            <a:r>
              <a:rPr lang="pt-BR" sz="1200" err="1"/>
              <a:t>vein</a:t>
            </a:r>
            <a:r>
              <a:rPr lang="pt-BR" sz="1200"/>
              <a:t>, </a:t>
            </a:r>
            <a:r>
              <a:rPr lang="pt-BR" sz="1200" err="1"/>
              <a:t>with</a:t>
            </a:r>
            <a:r>
              <a:rPr lang="pt-BR" sz="1200"/>
              <a:t> a </a:t>
            </a:r>
            <a:r>
              <a:rPr lang="pt-BR" sz="1200" err="1"/>
              <a:t>philosophical</a:t>
            </a:r>
            <a:r>
              <a:rPr lang="pt-BR" sz="1200"/>
              <a:t> vocabular </a:t>
            </a:r>
            <a:r>
              <a:rPr lang="pt-BR" sz="1200" err="1"/>
              <a:t>employed</a:t>
            </a:r>
            <a:r>
              <a:rPr lang="pt-BR" sz="1200"/>
              <a:t> in </a:t>
            </a:r>
            <a:r>
              <a:rPr lang="pt-BR" sz="1200" err="1"/>
              <a:t>long</a:t>
            </a:r>
            <a:r>
              <a:rPr lang="pt-BR" sz="1200"/>
              <a:t> </a:t>
            </a:r>
            <a:r>
              <a:rPr lang="pt-BR" sz="1200" err="1"/>
              <a:t>reflective</a:t>
            </a:r>
            <a:r>
              <a:rPr lang="pt-BR" sz="1200"/>
              <a:t> </a:t>
            </a:r>
            <a:r>
              <a:rPr lang="pt-BR" sz="1200" err="1"/>
              <a:t>lines</a:t>
            </a:r>
            <a:r>
              <a:rPr lang="pt-BR" sz="1200"/>
              <a:t> and </a:t>
            </a:r>
            <a:r>
              <a:rPr lang="pt-BR" sz="1200" err="1"/>
              <a:t>this</a:t>
            </a:r>
            <a:r>
              <a:rPr lang="pt-BR" sz="1200"/>
              <a:t> </a:t>
            </a:r>
            <a:r>
              <a:rPr lang="pt-BR" sz="1200" err="1"/>
              <a:t>is</a:t>
            </a:r>
            <a:r>
              <a:rPr lang="pt-BR" sz="1200"/>
              <a:t> </a:t>
            </a:r>
            <a:r>
              <a:rPr lang="pt-BR" sz="1200" err="1"/>
              <a:t>very</a:t>
            </a:r>
            <a:r>
              <a:rPr lang="pt-BR" sz="1200"/>
              <a:t> Much </a:t>
            </a:r>
            <a:r>
              <a:rPr lang="pt-BR" sz="1200" err="1"/>
              <a:t>part</a:t>
            </a:r>
            <a:r>
              <a:rPr lang="pt-BR" sz="1200"/>
              <a:t> of </a:t>
            </a:r>
            <a:r>
              <a:rPr lang="pt-BR" sz="1200" err="1"/>
              <a:t>his</a:t>
            </a:r>
            <a:r>
              <a:rPr lang="pt-BR" sz="1200"/>
              <a:t> </a:t>
            </a:r>
            <a:r>
              <a:rPr lang="pt-BR" sz="1200" err="1"/>
              <a:t>legacy</a:t>
            </a:r>
            <a:r>
              <a:rPr lang="pt-BR" sz="1200"/>
              <a:t> and in some </a:t>
            </a:r>
            <a:r>
              <a:rPr lang="pt-BR" sz="1200" err="1"/>
              <a:t>ways</a:t>
            </a:r>
            <a:r>
              <a:rPr lang="pt-BR" sz="1200"/>
              <a:t> </a:t>
            </a:r>
            <a:r>
              <a:rPr lang="pt-BR" sz="1200" err="1"/>
              <a:t>his</a:t>
            </a:r>
            <a:r>
              <a:rPr lang="pt-BR" sz="1200"/>
              <a:t> </a:t>
            </a:r>
            <a:r>
              <a:rPr lang="pt-BR" sz="1200" err="1"/>
              <a:t>finest</a:t>
            </a:r>
            <a:r>
              <a:rPr lang="pt-BR" sz="1200"/>
              <a:t> </a:t>
            </a:r>
            <a:r>
              <a:rPr lang="pt-BR" sz="1200" err="1"/>
              <a:t>writing</a:t>
            </a:r>
            <a:r>
              <a:rPr lang="pt-BR" sz="1200"/>
              <a:t>. (</a:t>
            </a:r>
            <a:r>
              <a:rPr lang="pt-BR" sz="1200" err="1"/>
              <a:t>Thus</a:t>
            </a:r>
            <a:r>
              <a:rPr lang="pt-BR" sz="1200"/>
              <a:t> it </a:t>
            </a:r>
            <a:r>
              <a:rPr lang="pt-BR" sz="1200" err="1"/>
              <a:t>is</a:t>
            </a:r>
            <a:r>
              <a:rPr lang="pt-BR" sz="1200"/>
              <a:t>, for </a:t>
            </a:r>
            <a:r>
              <a:rPr lang="pt-BR" sz="1200" err="1"/>
              <a:t>instance</a:t>
            </a:r>
            <a:r>
              <a:rPr lang="pt-BR" sz="1200"/>
              <a:t>, in “Lines </a:t>
            </a:r>
            <a:r>
              <a:rPr lang="pt-BR" sz="1200" err="1"/>
              <a:t>Written</a:t>
            </a:r>
            <a:r>
              <a:rPr lang="pt-BR" sz="1200"/>
              <a:t> a </a:t>
            </a:r>
            <a:r>
              <a:rPr lang="pt-BR" sz="1200" err="1"/>
              <a:t>Few</a:t>
            </a:r>
            <a:r>
              <a:rPr lang="pt-BR" sz="1200"/>
              <a:t> Miles </a:t>
            </a:r>
            <a:r>
              <a:rPr lang="pt-BR" sz="1200" err="1"/>
              <a:t>Above</a:t>
            </a:r>
            <a:r>
              <a:rPr lang="pt-BR" sz="1200"/>
              <a:t> </a:t>
            </a:r>
            <a:r>
              <a:rPr lang="pt-BR" sz="1200" err="1"/>
              <a:t>Tintern</a:t>
            </a:r>
            <a:r>
              <a:rPr lang="pt-BR" sz="1200"/>
              <a:t> </a:t>
            </a:r>
            <a:r>
              <a:rPr lang="pt-BR" sz="1200" err="1"/>
              <a:t>Abbey</a:t>
            </a:r>
            <a:r>
              <a:rPr lang="pt-BR" sz="1200"/>
              <a:t>” and in </a:t>
            </a:r>
            <a:r>
              <a:rPr lang="pt-BR" sz="1200" err="1"/>
              <a:t>his</a:t>
            </a:r>
            <a:r>
              <a:rPr lang="pt-BR" sz="1200"/>
              <a:t> “Ode </a:t>
            </a:r>
            <a:r>
              <a:rPr lang="pt-BR" sz="1200" err="1"/>
              <a:t>on</a:t>
            </a:r>
            <a:r>
              <a:rPr lang="pt-BR" sz="1200"/>
              <a:t> </a:t>
            </a:r>
            <a:r>
              <a:rPr lang="pt-BR" sz="1200" err="1"/>
              <a:t>Intimations</a:t>
            </a:r>
            <a:r>
              <a:rPr lang="pt-BR" sz="1200"/>
              <a:t> of </a:t>
            </a:r>
            <a:r>
              <a:rPr lang="pt-BR" sz="1200" err="1"/>
              <a:t>Immortality</a:t>
            </a:r>
            <a:r>
              <a:rPr lang="pt-BR" sz="1200"/>
              <a:t>”, as </a:t>
            </a:r>
            <a:r>
              <a:rPr lang="pt-BR" sz="1200" err="1"/>
              <a:t>we</a:t>
            </a:r>
            <a:r>
              <a:rPr lang="pt-BR" sz="1200"/>
              <a:t> </a:t>
            </a:r>
            <a:r>
              <a:rPr lang="pt-BR" sz="1200" err="1"/>
              <a:t>shall</a:t>
            </a:r>
            <a:r>
              <a:rPr lang="pt-BR" sz="1200"/>
              <a:t> </a:t>
            </a:r>
            <a:r>
              <a:rPr lang="pt-BR" sz="1200" err="1"/>
              <a:t>see</a:t>
            </a:r>
            <a:r>
              <a:rPr lang="en-IE" sz="1200"/>
              <a:t>. </a:t>
            </a:r>
          </a:p>
          <a:p>
            <a:endParaRPr lang="en-IE" sz="1200"/>
          </a:p>
          <a:p>
            <a:r>
              <a:rPr lang="en-IE" sz="1200"/>
              <a:t>Wordsworth was not the first to adopt simple rural people as the topic of his poems. That honour belongs to the Reverend Thomas Gray in his “Elegy in a Country Churchyard”. He was, however, the first to devise a poetic language in which that subject matter could be met in its natural form rather than filtered through the Augustan system of antithetical phrases and classical allusions. William Wordsworth was, indeed, the first English Romantic poet and the founder of that resilient literary movement. </a:t>
            </a:r>
          </a:p>
        </p:txBody>
      </p:sp>
    </p:spTree>
    <p:extLst>
      <p:ext uri="{BB962C8B-B14F-4D97-AF65-F5344CB8AC3E}">
        <p14:creationId xmlns:p14="http://schemas.microsoft.com/office/powerpoint/2010/main" val="1856949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6506796" y="578734"/>
            <a:ext cx="4832950" cy="327892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06796" y="590309"/>
            <a:ext cx="4832950" cy="325577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342" y="929768"/>
            <a:ext cx="4994909" cy="2148348"/>
          </a:xfrm>
          <a:prstGeom prst="rect">
            <a:avLst/>
          </a:prstGeom>
        </p:spPr>
      </p:pic>
      <p:sp>
        <p:nvSpPr>
          <p:cNvPr id="5" name="TextBox 4"/>
          <p:cNvSpPr txBox="1"/>
          <p:nvPr/>
        </p:nvSpPr>
        <p:spPr>
          <a:xfrm>
            <a:off x="442019" y="3302974"/>
            <a:ext cx="5024284" cy="646331"/>
          </a:xfrm>
          <a:prstGeom prst="rect">
            <a:avLst/>
          </a:prstGeom>
          <a:noFill/>
        </p:spPr>
        <p:txBody>
          <a:bodyPr wrap="square" rtlCol="0">
            <a:spAutoFit/>
          </a:bodyPr>
          <a:lstStyle/>
          <a:p>
            <a:r>
              <a:rPr lang="en-GB" sz="1200"/>
              <a:t>The Lake District (Cumberland), in the Northwest of England. Ullswater Lake [above] is regarded as the most beautiful part of the region but the uplands have an inexhaustible attraction for English people and especially hill-walkers.</a:t>
            </a:r>
          </a:p>
        </p:txBody>
      </p:sp>
      <p:sp>
        <p:nvSpPr>
          <p:cNvPr id="6" name="TextBox 5"/>
          <p:cNvSpPr txBox="1"/>
          <p:nvPr/>
        </p:nvSpPr>
        <p:spPr>
          <a:xfrm>
            <a:off x="583930" y="304800"/>
            <a:ext cx="4216850" cy="400110"/>
          </a:xfrm>
          <a:prstGeom prst="rect">
            <a:avLst/>
          </a:prstGeom>
          <a:noFill/>
        </p:spPr>
        <p:txBody>
          <a:bodyPr wrap="square" rtlCol="0">
            <a:spAutoFit/>
          </a:bodyPr>
          <a:lstStyle/>
          <a:p>
            <a:pPr algn="ctr"/>
            <a:r>
              <a:rPr lang="en-GB" sz="2000" b="1"/>
              <a:t>A Scenic Childhood</a:t>
            </a:r>
            <a:endParaRPr lang="en-GB" b="1"/>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930" y="4301399"/>
            <a:ext cx="3159432" cy="2107934"/>
          </a:xfrm>
          <a:prstGeom prst="rect">
            <a:avLst/>
          </a:prstGeom>
        </p:spPr>
      </p:pic>
      <p:sp>
        <p:nvSpPr>
          <p:cNvPr id="8" name="TextBox 7"/>
          <p:cNvSpPr txBox="1"/>
          <p:nvPr/>
        </p:nvSpPr>
        <p:spPr>
          <a:xfrm>
            <a:off x="3877476" y="4582753"/>
            <a:ext cx="1588827" cy="1569660"/>
          </a:xfrm>
          <a:prstGeom prst="rect">
            <a:avLst/>
          </a:prstGeom>
          <a:noFill/>
        </p:spPr>
        <p:txBody>
          <a:bodyPr wrap="square" rtlCol="0">
            <a:spAutoFit/>
          </a:bodyPr>
          <a:lstStyle/>
          <a:p>
            <a:r>
              <a:rPr lang="en-GB" sz="1200"/>
              <a:t>Dove Cottage - the little cottage where Wordsworth and Coleridge wrote and compiled the </a:t>
            </a:r>
            <a:r>
              <a:rPr lang="en-GB" sz="1200" i="1"/>
              <a:t>Lyrical Ballads </a:t>
            </a:r>
            <a:r>
              <a:rPr lang="en-GB" sz="1200"/>
              <a:t>(1800) is still preserved and much-visited today. </a:t>
            </a: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28527" y="4415791"/>
            <a:ext cx="2994744" cy="1993542"/>
          </a:xfrm>
          <a:prstGeom prst="rect">
            <a:avLst/>
          </a:prstGeom>
        </p:spPr>
      </p:pic>
      <p:sp>
        <p:nvSpPr>
          <p:cNvPr id="10" name="TextBox 9"/>
          <p:cNvSpPr txBox="1"/>
          <p:nvPr/>
        </p:nvSpPr>
        <p:spPr>
          <a:xfrm>
            <a:off x="9385495" y="4415791"/>
            <a:ext cx="2592140" cy="2123658"/>
          </a:xfrm>
          <a:prstGeom prst="rect">
            <a:avLst/>
          </a:prstGeom>
          <a:noFill/>
        </p:spPr>
        <p:txBody>
          <a:bodyPr wrap="square" rtlCol="0">
            <a:spAutoFit/>
          </a:bodyPr>
          <a:lstStyle/>
          <a:p>
            <a:r>
              <a:rPr lang="en-GB" sz="1200"/>
              <a:t>Wordsworth’s actual birthplace is not a humble cottage. He enjoyed all the privileges of a wealthy man’s son</a:t>
            </a:r>
            <a:r>
              <a:rPr lang="en-IE" sz="1200"/>
              <a:t>—the house they lived in being the property of the land owner whom his father served as a lawyer. In his 29</a:t>
            </a:r>
            <a:r>
              <a:rPr lang="en-IE" sz="1200" baseline="30000"/>
              <a:t>th</a:t>
            </a:r>
            <a:r>
              <a:rPr lang="en-IE" sz="1200"/>
              <a:t> year, Wordsworth received a considerable sum of money due to his deceased father from Lord Lonsdale and this enabed him to marry and dedicate himself to life as a poet. </a:t>
            </a:r>
            <a:endParaRPr lang="en-GB" sz="1200"/>
          </a:p>
        </p:txBody>
      </p:sp>
    </p:spTree>
    <p:extLst>
      <p:ext uri="{BB962C8B-B14F-4D97-AF65-F5344CB8AC3E}">
        <p14:creationId xmlns:p14="http://schemas.microsoft.com/office/powerpoint/2010/main" val="3859640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38392" y="246793"/>
            <a:ext cx="9144000" cy="439020"/>
          </a:xfrm>
        </p:spPr>
        <p:txBody>
          <a:bodyPr/>
          <a:lstStyle/>
          <a:p>
            <a:r>
              <a:rPr lang="en-GB"/>
              <a:t>William Wordsworth [cont.]</a:t>
            </a:r>
          </a:p>
        </p:txBody>
      </p:sp>
      <p:sp>
        <p:nvSpPr>
          <p:cNvPr id="6" name="TextBox 5"/>
          <p:cNvSpPr txBox="1"/>
          <p:nvPr/>
        </p:nvSpPr>
        <p:spPr>
          <a:xfrm>
            <a:off x="3549486" y="6360572"/>
            <a:ext cx="8395503" cy="307777"/>
          </a:xfrm>
          <a:prstGeom prst="rect">
            <a:avLst/>
          </a:prstGeom>
          <a:noFill/>
        </p:spPr>
        <p:txBody>
          <a:bodyPr wrap="none" rtlCol="0">
            <a:spAutoFit/>
          </a:bodyPr>
          <a:lstStyle/>
          <a:p>
            <a:r>
              <a:rPr lang="en-GB" sz="1400" u="sng"/>
              <a:t>Recommended website</a:t>
            </a:r>
            <a:r>
              <a:rPr lang="en-GB" sz="1400"/>
              <a:t>: </a:t>
            </a:r>
            <a:r>
              <a:rPr lang="en-GB" sz="1400">
                <a:solidFill>
                  <a:schemeClr val="accent5">
                    <a:lumMod val="75000"/>
                  </a:schemeClr>
                </a:solidFill>
              </a:rPr>
              <a:t>https://</a:t>
            </a:r>
            <a:r>
              <a:rPr lang="en-GB" sz="1400" err="1">
                <a:solidFill>
                  <a:schemeClr val="accent5">
                    <a:lumMod val="75000"/>
                  </a:schemeClr>
                </a:solidFill>
              </a:rPr>
              <a:t>www.poetryfoundation.org</a:t>
            </a:r>
            <a:r>
              <a:rPr lang="en-GB" sz="1400">
                <a:solidFill>
                  <a:schemeClr val="accent5">
                    <a:lumMod val="75000"/>
                  </a:schemeClr>
                </a:solidFill>
              </a:rPr>
              <a:t>/poems-and-poets/poets/detail/</a:t>
            </a:r>
            <a:r>
              <a:rPr lang="en-GB" sz="1400" err="1">
                <a:solidFill>
                  <a:schemeClr val="accent5">
                    <a:lumMod val="75000"/>
                  </a:schemeClr>
                </a:solidFill>
              </a:rPr>
              <a:t>william-wordsworth</a:t>
            </a:r>
            <a:endParaRPr lang="en-GB" sz="1400">
              <a:solidFill>
                <a:schemeClr val="accent5">
                  <a:lumMod val="75000"/>
                </a:schemeClr>
              </a:solidFill>
            </a:endParaRPr>
          </a:p>
        </p:txBody>
      </p:sp>
      <p:sp>
        <p:nvSpPr>
          <p:cNvPr id="2" name="TextBox 1"/>
          <p:cNvSpPr txBox="1"/>
          <p:nvPr/>
        </p:nvSpPr>
        <p:spPr>
          <a:xfrm>
            <a:off x="247011" y="805205"/>
            <a:ext cx="11390023" cy="5801588"/>
          </a:xfrm>
          <a:prstGeom prst="rect">
            <a:avLst/>
          </a:prstGeom>
          <a:noFill/>
        </p:spPr>
        <p:txBody>
          <a:bodyPr wrap="square" rtlCol="0">
            <a:spAutoFit/>
          </a:bodyPr>
          <a:lstStyle/>
          <a:p>
            <a:r>
              <a:rPr lang="en-IE" sz="1200"/>
              <a:t>On his return from France Wordsworth settled in Dove Cottage in the Lake District parish of Grasmere with his sister Dorothy in 1799, soon sharing that home with his new friend Samuel Taylor Coleridge (1772-1834). Dorothy, who was the diarist of the group. There he and Coleridge wrote and compiled the poems to be found in </a:t>
            </a:r>
            <a:r>
              <a:rPr lang="en-IE" sz="1200" i="1"/>
              <a:t>Lyrical Ballads and Some Other Poems</a:t>
            </a:r>
            <a:r>
              <a:rPr lang="en-IE" sz="1200"/>
              <a:t> (1800) in collaboration with a lesser contributor called Robert Southey</a:t>
            </a:r>
            <a:r>
              <a:rPr lang="pt-BR" sz="1200"/>
              <a:t> – </a:t>
            </a:r>
            <a:r>
              <a:rPr lang="pt-BR" sz="1200" err="1"/>
              <a:t>who</a:t>
            </a:r>
            <a:r>
              <a:rPr lang="pt-BR" sz="1200"/>
              <a:t> </a:t>
            </a:r>
            <a:r>
              <a:rPr lang="pt-BR" sz="1200" err="1"/>
              <a:t>had</a:t>
            </a:r>
            <a:r>
              <a:rPr lang="pt-BR" sz="1200"/>
              <a:t> a </a:t>
            </a:r>
            <a:r>
              <a:rPr lang="pt-BR" sz="1200" err="1"/>
              <a:t>long</a:t>
            </a:r>
            <a:r>
              <a:rPr lang="pt-BR" sz="1200"/>
              <a:t> and </a:t>
            </a:r>
            <a:r>
              <a:rPr lang="pt-BR" sz="1200" err="1"/>
              <a:t>successful</a:t>
            </a:r>
            <a:r>
              <a:rPr lang="pt-BR" sz="1200"/>
              <a:t> </a:t>
            </a:r>
            <a:r>
              <a:rPr lang="pt-BR" sz="1200" err="1"/>
              <a:t>literary</a:t>
            </a:r>
            <a:r>
              <a:rPr lang="pt-BR" sz="1200"/>
              <a:t> </a:t>
            </a:r>
            <a:r>
              <a:rPr lang="pt-BR" sz="1200" err="1"/>
              <a:t>career</a:t>
            </a:r>
            <a:r>
              <a:rPr lang="pt-BR" sz="1200"/>
              <a:t> and </a:t>
            </a:r>
            <a:r>
              <a:rPr lang="pt-BR" sz="1200" err="1"/>
              <a:t>remained</a:t>
            </a:r>
            <a:r>
              <a:rPr lang="pt-BR" sz="1200"/>
              <a:t> a </a:t>
            </a:r>
            <a:r>
              <a:rPr lang="pt-BR" sz="1200" err="1"/>
              <a:t>faithful</a:t>
            </a:r>
            <a:r>
              <a:rPr lang="pt-BR" sz="1200"/>
              <a:t> </a:t>
            </a:r>
            <a:r>
              <a:rPr lang="pt-BR" sz="1200" err="1"/>
              <a:t>supporter</a:t>
            </a:r>
            <a:r>
              <a:rPr lang="pt-BR" sz="1200"/>
              <a:t> of </a:t>
            </a:r>
            <a:r>
              <a:rPr lang="pt-BR" sz="1200" err="1"/>
              <a:t>Coleridge</a:t>
            </a:r>
            <a:r>
              <a:rPr lang="pt-BR" sz="1200"/>
              <a:t> in </a:t>
            </a:r>
            <a:r>
              <a:rPr lang="pt-BR" sz="1200" err="1"/>
              <a:t>that</a:t>
            </a:r>
            <a:r>
              <a:rPr lang="pt-BR" sz="1200"/>
              <a:t>  </a:t>
            </a:r>
            <a:r>
              <a:rPr lang="pt-BR" sz="1200" err="1"/>
              <a:t>brilliant</a:t>
            </a:r>
            <a:r>
              <a:rPr lang="pt-BR" sz="1200"/>
              <a:t> </a:t>
            </a:r>
            <a:r>
              <a:rPr lang="pt-BR" sz="1200" err="1"/>
              <a:t>man’s</a:t>
            </a:r>
            <a:r>
              <a:rPr lang="pt-BR" sz="1200"/>
              <a:t> </a:t>
            </a:r>
            <a:r>
              <a:rPr lang="pt-BR" sz="1200" err="1"/>
              <a:t>troubled</a:t>
            </a:r>
            <a:r>
              <a:rPr lang="pt-BR" sz="1200"/>
              <a:t> </a:t>
            </a:r>
            <a:r>
              <a:rPr lang="pt-BR" sz="1200" err="1"/>
              <a:t>life</a:t>
            </a:r>
            <a:r>
              <a:rPr lang="pt-BR" sz="1200"/>
              <a:t>. </a:t>
            </a:r>
          </a:p>
          <a:p>
            <a:endParaRPr lang="pt-BR" sz="600"/>
          </a:p>
          <a:p>
            <a:r>
              <a:rPr lang="pt-BR" sz="1200"/>
              <a:t>The </a:t>
            </a:r>
            <a:r>
              <a:rPr lang="pt-BR" sz="1200" i="1" err="1"/>
              <a:t>Lyrical</a:t>
            </a:r>
            <a:r>
              <a:rPr lang="pt-BR" sz="1200" i="1"/>
              <a:t> </a:t>
            </a:r>
            <a:r>
              <a:rPr lang="en-IE" sz="1200" i="1"/>
              <a:t>Ballads</a:t>
            </a:r>
            <a:r>
              <a:rPr lang="en-IE" sz="1200"/>
              <a:t> immediately soon came to be regarded as the herald of a new way of feeling and the cornerstone of the English Romantic Movement. In a second edition of 1800, Wordsworth added a Preface of his own setting out the principles of the new movement as he understood them, while disowning any pretension to a full-blown theory of poetry which he holds to be too large a subject. Later on, in his Biographia </a:t>
            </a:r>
            <a:r>
              <a:rPr lang="en-IE" sz="1200" err="1"/>
              <a:t>Literaria</a:t>
            </a:r>
            <a:r>
              <a:rPr lang="en-IE" sz="1200"/>
              <a:t>, Coleridge would write critically of the ideology of the Preface but it remains the major manifesto of the Romantic turn at that crucial moment of English literary history. </a:t>
            </a:r>
          </a:p>
          <a:p>
            <a:endParaRPr lang="en-GB" sz="800"/>
          </a:p>
          <a:p>
            <a:r>
              <a:rPr lang="en-IE" sz="1200"/>
              <a:t>In his 1800 Preface, Wordsworth identified the source of lyric poetry as “</a:t>
            </a:r>
            <a:r>
              <a:rPr lang="en-GB" sz="1200"/>
              <a:t>the spontaneous overflow of powerful feelings [which] takes its origin from emotion recollected in </a:t>
            </a:r>
            <a:r>
              <a:rPr lang="en-GB" sz="1200" err="1"/>
              <a:t>tranquility</a:t>
            </a:r>
            <a:r>
              <a:rPr lang="en-IE" sz="1200"/>
              <a:t>”, and further declared that the idiom of such poetry should be “the real language of real men in a state of vivid sensation” when fitted to a “metrical arrangement”. – since poetry without metre is merely prose . The last is a point which modern poets would, of course contest  though the victory of Free Verse is by no means assured. In fact,  Wordsworth himself expressed  a strong dislike for “poetic diction” and cast doubt on the usual distinction between poetry and prose - since both, in a philological perspective, employ metaphors and cadences (or </a:t>
            </a:r>
            <a:r>
              <a:rPr lang="en-IE" sz="1200" i="1"/>
              <a:t>rhythm</a:t>
            </a:r>
            <a:r>
              <a:rPr lang="en-IE" sz="1200"/>
              <a:t>) to convey the living feelings of their authors. If that goal is reached, is it not poetry whatever its form. (Wordsworth once wrote of the moment when the sensitive writer becomes “a living soul” under the influence of natural scenes.) </a:t>
            </a:r>
          </a:p>
          <a:p>
            <a:r>
              <a:rPr lang="en-IE" sz="700"/>
              <a:t> </a:t>
            </a:r>
            <a:endParaRPr lang="en-GB" sz="100"/>
          </a:p>
          <a:p>
            <a:r>
              <a:rPr lang="en-IE" sz="1200"/>
              <a:t>It is clear from his manner of discussing Poetry, however, that Wordsworth regarded poetry as the higher and more essential form of thought than Science or Philosophy since it is and that he believed it was the poet imagination rather than the </a:t>
            </a:r>
            <a:r>
              <a:rPr lang="en-IE" sz="1200" err="1"/>
              <a:t>rationative</a:t>
            </a:r>
            <a:r>
              <a:rPr lang="en-IE" sz="1200"/>
              <a:t> intelligence which conceives those ideas in which a scientist gives permanent form to his theoretical discoveries about the laws of the physical world. According to Wordsworth, all the greatest thinkers are thus poets and – by implication – all the greatest poets are philosophers. More tellingly, perhaps, he believed that the primary form of creative thought arises from a certain sympathy with Nature rather than from a cold, objective examination of the world, and that in this sense Nature prompts us to understand her in the degree to which we allow her to enter our minds and hearts. </a:t>
            </a:r>
          </a:p>
          <a:p>
            <a:endParaRPr lang="en-IE" sz="500"/>
          </a:p>
          <a:p>
            <a:r>
              <a:rPr lang="en-IE" sz="1200"/>
              <a:t>It is clear this is, at least in part, a </a:t>
            </a:r>
            <a:r>
              <a:rPr lang="en-IE" sz="1200" i="1"/>
              <a:t>pantheistic</a:t>
            </a:r>
            <a:r>
              <a:rPr lang="en-IE" sz="1200"/>
              <a:t> notion of the world which attributes a spirit to Nature which we can share through contact with the scenes in which she declares herself. (It is impossible to miss the point that this is in some sense a new religion with a female deity embodied by Nature.) Those scenes are, of course, part of the landscape in which the poet’s mind was formed. Wordsworth felt it necessary to document this process in a long autobiographical poem to be called “The Excursion” of which only “The Prelude” survives. (For long this was called his “Poem to Coleridge”.) </a:t>
            </a:r>
          </a:p>
          <a:p>
            <a:r>
              <a:rPr lang="en-IE" sz="700"/>
              <a:t>  </a:t>
            </a:r>
          </a:p>
          <a:p>
            <a:r>
              <a:rPr lang="en-IE" sz="1200"/>
              <a:t>In it he deals with the episodes of his childhood, especially those on the Cumberland lakes, when he experiences the overwhelm awe of the natural world. Wordsworth made a considerable mark on the critical thinking of his age in formulating the criteria by which the value of an original poet should be judged. Being aware that he himself could not be considered a serious poet by Augustan standards of the last century, he proposed the idea that a great poet is one who creates the taste </a:t>
            </a:r>
            <a:r>
              <a:rPr lang="pt-BR" sz="1200" err="1"/>
              <a:t>by</a:t>
            </a:r>
            <a:r>
              <a:rPr lang="pt-BR" sz="1200"/>
              <a:t> </a:t>
            </a:r>
            <a:r>
              <a:rPr lang="pt-BR" sz="1200" err="1"/>
              <a:t>means</a:t>
            </a:r>
            <a:r>
              <a:rPr lang="pt-BR" sz="1200"/>
              <a:t> of </a:t>
            </a:r>
            <a:r>
              <a:rPr lang="en-IE" sz="1200"/>
              <a:t>which he himself comes to be appreciated and judged. There is little doubt that Wordsworth achieved exactly that and, in so doing, shifted the way the English thought of poetry for all time and influenced others far beyond its shores. </a:t>
            </a:r>
            <a:endParaRPr lang="en-GB" sz="1200"/>
          </a:p>
        </p:txBody>
      </p:sp>
    </p:spTree>
    <p:extLst>
      <p:ext uri="{BB962C8B-B14F-4D97-AF65-F5344CB8AC3E}">
        <p14:creationId xmlns:p14="http://schemas.microsoft.com/office/powerpoint/2010/main" val="1663936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62843C-4DEF-4003-955B-B30D3C13D750}"/>
              </a:ext>
            </a:extLst>
          </p:cNvPr>
          <p:cNvSpPr txBox="1"/>
          <p:nvPr/>
        </p:nvSpPr>
        <p:spPr>
          <a:xfrm>
            <a:off x="2677886" y="286867"/>
            <a:ext cx="6262612" cy="369332"/>
          </a:xfrm>
          <a:prstGeom prst="rect">
            <a:avLst/>
          </a:prstGeom>
          <a:noFill/>
        </p:spPr>
        <p:txBody>
          <a:bodyPr wrap="none" rtlCol="0">
            <a:spAutoFit/>
          </a:bodyPr>
          <a:lstStyle/>
          <a:p>
            <a:r>
              <a:rPr lang="en-150"/>
              <a:t>Thomas Gray’s “Elegy Written in a Country Churchyard” (1750). </a:t>
            </a:r>
            <a:endParaRPr lang="en-GB"/>
          </a:p>
        </p:txBody>
      </p:sp>
      <p:sp>
        <p:nvSpPr>
          <p:cNvPr id="3" name="TextBox 2">
            <a:extLst>
              <a:ext uri="{FF2B5EF4-FFF2-40B4-BE49-F238E27FC236}">
                <a16:creationId xmlns:a16="http://schemas.microsoft.com/office/drawing/2014/main" id="{7BEADD60-B4A4-43E9-8509-FB5474ABD6D9}"/>
              </a:ext>
            </a:extLst>
          </p:cNvPr>
          <p:cNvSpPr txBox="1"/>
          <p:nvPr/>
        </p:nvSpPr>
        <p:spPr>
          <a:xfrm>
            <a:off x="506186" y="1118507"/>
            <a:ext cx="3380014" cy="4985980"/>
          </a:xfrm>
          <a:prstGeom prst="rect">
            <a:avLst/>
          </a:prstGeom>
          <a:noFill/>
        </p:spPr>
        <p:txBody>
          <a:bodyPr wrap="square" rtlCol="0">
            <a:spAutoFit/>
          </a:bodyPr>
          <a:lstStyle/>
          <a:p>
            <a:r>
              <a:rPr lang="en-GB" sz="1200"/>
              <a:t>The curfew tolls the knell of parting day,</a:t>
            </a:r>
          </a:p>
          <a:p>
            <a:r>
              <a:rPr lang="en-GB" sz="1200"/>
              <a:t>      The lowing herd wind slowly o’er the lea,</a:t>
            </a:r>
          </a:p>
          <a:p>
            <a:r>
              <a:rPr lang="en-GB" sz="1200"/>
              <a:t>The </a:t>
            </a:r>
            <a:r>
              <a:rPr lang="en-GB" sz="1200" err="1"/>
              <a:t>plowman</a:t>
            </a:r>
            <a:r>
              <a:rPr lang="en-GB" sz="1200"/>
              <a:t> homeward plods his weary way,</a:t>
            </a:r>
          </a:p>
          <a:p>
            <a:r>
              <a:rPr lang="en-GB" sz="1200"/>
              <a:t>      And leaves the world to darkness and to me.</a:t>
            </a:r>
          </a:p>
          <a:p>
            <a:r>
              <a:rPr lang="en-GB" sz="1200"/>
              <a:t>[...]</a:t>
            </a:r>
          </a:p>
          <a:p>
            <a:r>
              <a:rPr lang="en-GB" sz="1200"/>
              <a:t>Beneath those rugged elms, that yew-tree’s shade,</a:t>
            </a:r>
          </a:p>
          <a:p>
            <a:r>
              <a:rPr lang="en-GB" sz="1200"/>
              <a:t>      Where heaves the turf in many a </a:t>
            </a:r>
            <a:r>
              <a:rPr lang="en-GB" sz="1200" err="1"/>
              <a:t>mould’ring</a:t>
            </a:r>
            <a:r>
              <a:rPr lang="en-GB" sz="1200"/>
              <a:t> heap,</a:t>
            </a:r>
          </a:p>
          <a:p>
            <a:r>
              <a:rPr lang="en-GB" sz="1200"/>
              <a:t>Each in his narrow cell for ever laid,</a:t>
            </a:r>
          </a:p>
          <a:p>
            <a:r>
              <a:rPr lang="en-GB" sz="1200"/>
              <a:t>      The rude forefathers of the hamlet sleep.</a:t>
            </a:r>
          </a:p>
          <a:p>
            <a:endParaRPr lang="en-GB" sz="1200"/>
          </a:p>
          <a:p>
            <a:r>
              <a:rPr lang="en-GB" sz="1200"/>
              <a:t>For them no more the blazing hearth shall burn,</a:t>
            </a:r>
          </a:p>
          <a:p>
            <a:r>
              <a:rPr lang="en-GB" sz="1200"/>
              <a:t>      Or busy housewife ply her evening care:</a:t>
            </a:r>
          </a:p>
          <a:p>
            <a:r>
              <a:rPr lang="en-GB" sz="1200"/>
              <a:t>No children run to lisp their sire’s return,</a:t>
            </a:r>
          </a:p>
          <a:p>
            <a:r>
              <a:rPr lang="en-GB" sz="1200"/>
              <a:t>      Or climb his knees the envied kiss to share.</a:t>
            </a:r>
          </a:p>
          <a:p>
            <a:r>
              <a:rPr lang="en-GB" sz="1200"/>
              <a:t>[...] </a:t>
            </a:r>
          </a:p>
          <a:p>
            <a:r>
              <a:rPr lang="en-GB" sz="1200" b="1"/>
              <a:t>Let not Ambition mock their useful toil,</a:t>
            </a:r>
          </a:p>
          <a:p>
            <a:r>
              <a:rPr lang="en-GB" sz="1200" b="1"/>
              <a:t>      Their homely joys, and destiny obscure;</a:t>
            </a:r>
          </a:p>
          <a:p>
            <a:r>
              <a:rPr lang="en-GB" sz="1200" b="1"/>
              <a:t>Nor Grandeur hear with a disdainful smile</a:t>
            </a:r>
          </a:p>
          <a:p>
            <a:r>
              <a:rPr lang="en-GB" sz="1200" b="1"/>
              <a:t>      The short and simple annals of the poor.</a:t>
            </a:r>
          </a:p>
          <a:p>
            <a:r>
              <a:rPr lang="en-GB" sz="1200"/>
              <a:t>[...]</a:t>
            </a:r>
          </a:p>
          <a:p>
            <a:r>
              <a:rPr lang="en-GB" sz="1200" b="1"/>
              <a:t>Full many a gem of purest ray serene,</a:t>
            </a:r>
          </a:p>
          <a:p>
            <a:r>
              <a:rPr lang="en-GB" sz="1200" b="1"/>
              <a:t>      The dark </a:t>
            </a:r>
            <a:r>
              <a:rPr lang="en-GB" sz="1200" b="1" err="1"/>
              <a:t>unfathom’d</a:t>
            </a:r>
            <a:r>
              <a:rPr lang="en-GB" sz="1200" b="1"/>
              <a:t> caves of ocean bear:</a:t>
            </a:r>
          </a:p>
          <a:p>
            <a:r>
              <a:rPr lang="en-GB" sz="1200" b="1"/>
              <a:t>Full many a </a:t>
            </a:r>
            <a:r>
              <a:rPr lang="en-GB" sz="1200" b="1" err="1"/>
              <a:t>flow’r</a:t>
            </a:r>
            <a:r>
              <a:rPr lang="en-GB" sz="1200" b="1"/>
              <a:t> is born to blush unseen,</a:t>
            </a:r>
          </a:p>
          <a:p>
            <a:r>
              <a:rPr lang="en-GB" sz="1200" b="1"/>
              <a:t>      And waste its sweetness on the desert air</a:t>
            </a:r>
            <a:r>
              <a:rPr lang="en-GB" sz="1200"/>
              <a:t>.</a:t>
            </a:r>
          </a:p>
          <a:p>
            <a:endParaRPr lang="en-GB"/>
          </a:p>
        </p:txBody>
      </p:sp>
      <p:sp>
        <p:nvSpPr>
          <p:cNvPr id="4" name="TextBox 3">
            <a:extLst>
              <a:ext uri="{FF2B5EF4-FFF2-40B4-BE49-F238E27FC236}">
                <a16:creationId xmlns:a16="http://schemas.microsoft.com/office/drawing/2014/main" id="{E5A48844-063C-4335-965A-E1C75840C98F}"/>
              </a:ext>
            </a:extLst>
          </p:cNvPr>
          <p:cNvSpPr txBox="1"/>
          <p:nvPr/>
        </p:nvSpPr>
        <p:spPr>
          <a:xfrm>
            <a:off x="3948792" y="1118507"/>
            <a:ext cx="3578679" cy="4729500"/>
          </a:xfrm>
          <a:prstGeom prst="rect">
            <a:avLst/>
          </a:prstGeom>
          <a:noFill/>
        </p:spPr>
        <p:txBody>
          <a:bodyPr wrap="square" rtlCol="0">
            <a:spAutoFit/>
          </a:bodyPr>
          <a:lstStyle/>
          <a:p>
            <a:r>
              <a:rPr lang="en-GB" sz="1200"/>
              <a:t>Some village-Hampden, that with dauntless breast</a:t>
            </a:r>
          </a:p>
          <a:p>
            <a:r>
              <a:rPr lang="en-GB" sz="1200"/>
              <a:t>      The little tyrant of his fields withstood;</a:t>
            </a:r>
          </a:p>
          <a:p>
            <a:r>
              <a:rPr lang="en-GB" sz="1200"/>
              <a:t>Some mute inglorious Milton here may rest,</a:t>
            </a:r>
          </a:p>
          <a:p>
            <a:r>
              <a:rPr lang="en-GB" sz="1200"/>
              <a:t>      Some Cromwell guiltless of his country’s blood.</a:t>
            </a:r>
          </a:p>
          <a:p>
            <a:pPr>
              <a:spcBef>
                <a:spcPts val="600"/>
              </a:spcBef>
              <a:spcAft>
                <a:spcPts val="600"/>
              </a:spcAft>
            </a:pPr>
            <a:r>
              <a:rPr lang="en-GB" sz="1200"/>
              <a:t>   [</a:t>
            </a:r>
            <a:r>
              <a:rPr lang="en-GB" sz="1200" i="1"/>
              <a:t>Here Gray remembers a particular friend</a:t>
            </a:r>
            <a:r>
              <a:rPr lang="en-GB" sz="1200"/>
              <a:t>]     </a:t>
            </a:r>
          </a:p>
          <a:p>
            <a:r>
              <a:rPr lang="en-GB" sz="1200"/>
              <a:t>“There at the foot of yonder nodding beech</a:t>
            </a:r>
          </a:p>
          <a:p>
            <a:r>
              <a:rPr lang="en-GB" sz="1200"/>
              <a:t>      That wreathes its old fantastic roots so high,</a:t>
            </a:r>
          </a:p>
          <a:p>
            <a:r>
              <a:rPr lang="en-GB" sz="1200"/>
              <a:t>His listless length at noontide would he stretch,</a:t>
            </a:r>
          </a:p>
          <a:p>
            <a:r>
              <a:rPr lang="en-GB" sz="1200"/>
              <a:t>      And pore upon the brook that babbles by.</a:t>
            </a:r>
          </a:p>
          <a:p>
            <a:endParaRPr lang="en-GB" sz="1200"/>
          </a:p>
          <a:p>
            <a:r>
              <a:rPr lang="en-GB" sz="1200"/>
              <a:t>“Hard by yon wood, now smiling as in scorn,</a:t>
            </a:r>
          </a:p>
          <a:p>
            <a:r>
              <a:rPr lang="en-GB" sz="1200"/>
              <a:t>      </a:t>
            </a:r>
            <a:r>
              <a:rPr lang="en-GB" sz="1200" err="1"/>
              <a:t>Mutt’ring</a:t>
            </a:r>
            <a:r>
              <a:rPr lang="en-GB" sz="1200"/>
              <a:t> his wayward fancies he would rove,</a:t>
            </a:r>
          </a:p>
          <a:p>
            <a:r>
              <a:rPr lang="en-GB" sz="1200"/>
              <a:t>Now drooping, woeful wan, like one forlorn,</a:t>
            </a:r>
          </a:p>
          <a:p>
            <a:r>
              <a:rPr lang="en-GB" sz="1200"/>
              <a:t>      Or </a:t>
            </a:r>
            <a:r>
              <a:rPr lang="en-GB" sz="1200" err="1"/>
              <a:t>craz’d</a:t>
            </a:r>
            <a:r>
              <a:rPr lang="en-GB" sz="1200"/>
              <a:t> with care, or </a:t>
            </a:r>
            <a:r>
              <a:rPr lang="en-GB" sz="1200" err="1"/>
              <a:t>cross’d</a:t>
            </a:r>
            <a:r>
              <a:rPr lang="en-GB" sz="1200"/>
              <a:t> in hopeless love.</a:t>
            </a:r>
          </a:p>
          <a:p>
            <a:r>
              <a:rPr lang="en-GB" sz="1200"/>
              <a:t>[...]</a:t>
            </a:r>
          </a:p>
          <a:p>
            <a:r>
              <a:rPr lang="en-GB" sz="1200"/>
              <a:t>“One morn I </a:t>
            </a:r>
            <a:r>
              <a:rPr lang="en-GB" sz="1200" err="1"/>
              <a:t>miss’d</a:t>
            </a:r>
            <a:r>
              <a:rPr lang="en-GB" sz="1200"/>
              <a:t> him on the </a:t>
            </a:r>
            <a:r>
              <a:rPr lang="en-GB" sz="1200" err="1"/>
              <a:t>custom’d</a:t>
            </a:r>
            <a:r>
              <a:rPr lang="en-GB" sz="1200"/>
              <a:t> hill,</a:t>
            </a:r>
          </a:p>
          <a:p>
            <a:r>
              <a:rPr lang="en-GB" sz="1200"/>
              <a:t>      Along the heath and near his </a:t>
            </a:r>
            <a:r>
              <a:rPr lang="en-GB" sz="1200" err="1"/>
              <a:t>fav’rite</a:t>
            </a:r>
            <a:r>
              <a:rPr lang="en-GB" sz="1200"/>
              <a:t> tree;</a:t>
            </a:r>
          </a:p>
          <a:p>
            <a:r>
              <a:rPr lang="en-GB" sz="1200"/>
              <a:t>Another came; nor yet beside the rill,</a:t>
            </a:r>
          </a:p>
          <a:p>
            <a:r>
              <a:rPr lang="en-GB" sz="1200"/>
              <a:t>      Nor up the lawn, nor at the wood was he;</a:t>
            </a:r>
          </a:p>
          <a:p>
            <a:endParaRPr lang="en-GB" sz="1200"/>
          </a:p>
          <a:p>
            <a:r>
              <a:rPr lang="en-GB" sz="1200"/>
              <a:t>“The next with dirges due in sad array</a:t>
            </a:r>
          </a:p>
          <a:p>
            <a:r>
              <a:rPr lang="en-GB" sz="1200"/>
              <a:t>      Slow thro’ the church-way path we saw him borne.</a:t>
            </a:r>
          </a:p>
          <a:p>
            <a:r>
              <a:rPr lang="en-GB" sz="1200"/>
              <a:t>Approach and read (for thou canst read) the lay,</a:t>
            </a:r>
          </a:p>
          <a:p>
            <a:r>
              <a:rPr lang="en-GB" sz="1200"/>
              <a:t>      </a:t>
            </a:r>
            <a:r>
              <a:rPr lang="en-GB" sz="1200" err="1"/>
              <a:t>Grav’d</a:t>
            </a:r>
            <a:r>
              <a:rPr lang="en-GB" sz="1200"/>
              <a:t> on the stone beneath yon aged thorn.”</a:t>
            </a:r>
          </a:p>
        </p:txBody>
      </p:sp>
      <p:sp>
        <p:nvSpPr>
          <p:cNvPr id="5" name="TextBox 4">
            <a:extLst>
              <a:ext uri="{FF2B5EF4-FFF2-40B4-BE49-F238E27FC236}">
                <a16:creationId xmlns:a16="http://schemas.microsoft.com/office/drawing/2014/main" id="{4984A8F3-A1AB-453B-9600-58335F009C3B}"/>
              </a:ext>
            </a:extLst>
          </p:cNvPr>
          <p:cNvSpPr txBox="1"/>
          <p:nvPr/>
        </p:nvSpPr>
        <p:spPr>
          <a:xfrm>
            <a:off x="7666264" y="1134835"/>
            <a:ext cx="3927022" cy="2862322"/>
          </a:xfrm>
          <a:prstGeom prst="rect">
            <a:avLst/>
          </a:prstGeom>
          <a:noFill/>
        </p:spPr>
        <p:txBody>
          <a:bodyPr wrap="square" rtlCol="0">
            <a:spAutoFit/>
          </a:bodyPr>
          <a:lstStyle/>
          <a:p>
            <a:r>
              <a:rPr lang="en-GB" sz="1200" i="1"/>
              <a:t>Here rests his head upon the lap of Earth</a:t>
            </a:r>
          </a:p>
          <a:p>
            <a:r>
              <a:rPr lang="en-GB" sz="1200" i="1"/>
              <a:t>     A youth to Fortune and to Fame unknown.</a:t>
            </a:r>
          </a:p>
          <a:p>
            <a:r>
              <a:rPr lang="en-GB" sz="1200" i="1"/>
              <a:t>Fair Science frown’d not on his humble birth,</a:t>
            </a:r>
          </a:p>
          <a:p>
            <a:r>
              <a:rPr lang="en-GB" sz="1200" i="1"/>
              <a:t>     And Melancholy mark’d him for her own.</a:t>
            </a:r>
          </a:p>
          <a:p>
            <a:endParaRPr lang="en-GB" sz="1200" i="1"/>
          </a:p>
          <a:p>
            <a:r>
              <a:rPr lang="en-GB" sz="1200" i="1"/>
              <a:t>Large was his bounty, and his soul sincere,</a:t>
            </a:r>
          </a:p>
          <a:p>
            <a:r>
              <a:rPr lang="en-GB" sz="1200" i="1"/>
              <a:t>     Heav’n did a recompense as largely send:</a:t>
            </a:r>
          </a:p>
          <a:p>
            <a:r>
              <a:rPr lang="en-GB" sz="1200" i="1"/>
              <a:t>He gave to Mis’ry all he had, a tear,</a:t>
            </a:r>
          </a:p>
          <a:p>
            <a:r>
              <a:rPr lang="en-GB" sz="1200" i="1"/>
              <a:t>     He gain’d from Heav’n (’twas all he wish’d) a friend.</a:t>
            </a:r>
          </a:p>
          <a:p>
            <a:endParaRPr lang="en-GB" sz="1200" i="1"/>
          </a:p>
          <a:p>
            <a:r>
              <a:rPr lang="en-GB" sz="1200" i="1"/>
              <a:t>No farther seek his merits to disclose,</a:t>
            </a:r>
          </a:p>
          <a:p>
            <a:r>
              <a:rPr lang="en-GB" sz="1200" i="1"/>
              <a:t>     Or draw his frailties from their dread abode,</a:t>
            </a:r>
          </a:p>
          <a:p>
            <a:r>
              <a:rPr lang="en-GB" sz="1200" i="1"/>
              <a:t>(There they alike in trembling hope repose)</a:t>
            </a:r>
          </a:p>
          <a:p>
            <a:r>
              <a:rPr lang="en-GB" sz="1200" i="1"/>
              <a:t>  The bosom of his Father and his God.</a:t>
            </a:r>
          </a:p>
          <a:p>
            <a:r>
              <a:rPr lang="en-GB" sz="1200" i="1"/>
              <a:t>       The bosom of his Father and his God.</a:t>
            </a:r>
          </a:p>
        </p:txBody>
      </p:sp>
      <p:pic>
        <p:nvPicPr>
          <p:cNvPr id="6" name="Picture 5" descr="A picture containing text, person&#10;&#10;Description automatically generated">
            <a:extLst>
              <a:ext uri="{FF2B5EF4-FFF2-40B4-BE49-F238E27FC236}">
                <a16:creationId xmlns:a16="http://schemas.microsoft.com/office/drawing/2014/main" id="{4E20D45A-FC21-4336-8365-63D806B726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2162" y="286867"/>
            <a:ext cx="784225" cy="1069340"/>
          </a:xfrm>
          <a:prstGeom prst="rect">
            <a:avLst/>
          </a:prstGeom>
        </p:spPr>
      </p:pic>
      <p:sp>
        <p:nvSpPr>
          <p:cNvPr id="7" name="TextBox 6">
            <a:extLst>
              <a:ext uri="{FF2B5EF4-FFF2-40B4-BE49-F238E27FC236}">
                <a16:creationId xmlns:a16="http://schemas.microsoft.com/office/drawing/2014/main" id="{34E423E2-DB82-4A55-8A90-5EF594C3F281}"/>
              </a:ext>
            </a:extLst>
          </p:cNvPr>
          <p:cNvSpPr txBox="1"/>
          <p:nvPr/>
        </p:nvSpPr>
        <p:spPr>
          <a:xfrm>
            <a:off x="7830443" y="4276615"/>
            <a:ext cx="4005944" cy="1600438"/>
          </a:xfrm>
          <a:prstGeom prst="rect">
            <a:avLst/>
          </a:prstGeom>
          <a:noFill/>
        </p:spPr>
        <p:txBody>
          <a:bodyPr wrap="square" rtlCol="0">
            <a:spAutoFit/>
          </a:bodyPr>
          <a:lstStyle/>
          <a:p>
            <a:r>
              <a:rPr lang="pt-BR" sz="1000" u="sng" err="1">
                <a:effectLst/>
                <a:latin typeface="Arial" panose="020B0604020202020204" pitchFamily="34" charset="0"/>
                <a:ea typeface="Times New Roman" panose="02020603050405020304" pitchFamily="18" charset="0"/>
                <a:cs typeface="Times New Roman" panose="02020603050405020304" pitchFamily="18" charset="0"/>
              </a:rPr>
              <a:t>Comment</a:t>
            </a:r>
            <a:r>
              <a:rPr lang="pt-BR" sz="1000">
                <a:effectLst/>
                <a:latin typeface="Arial" panose="020B0604020202020204" pitchFamily="34" charset="0"/>
                <a:ea typeface="Times New Roman" panose="02020603050405020304" pitchFamily="18" charset="0"/>
                <a:cs typeface="Times New Roman" panose="02020603050405020304" pitchFamily="18" charset="0"/>
              </a:rPr>
              <a:t>: </a:t>
            </a:r>
            <a:r>
              <a:rPr lang="en-150" sz="1000">
                <a:effectLst/>
                <a:latin typeface="Arial" panose="020B0604020202020204" pitchFamily="34" charset="0"/>
                <a:ea typeface="Times New Roman" panose="02020603050405020304" pitchFamily="18" charset="0"/>
                <a:cs typeface="Times New Roman" panose="02020603050405020304" pitchFamily="18" charset="0"/>
              </a:rPr>
              <a:t>“</a:t>
            </a:r>
            <a:r>
              <a:rPr lang="en-GB" sz="1000">
                <a:effectLst/>
                <a:latin typeface="Arial" panose="020B0604020202020204" pitchFamily="34" charset="0"/>
                <a:ea typeface="Times New Roman" panose="02020603050405020304" pitchFamily="18" charset="0"/>
                <a:cs typeface="Times New Roman" panose="02020603050405020304" pitchFamily="18" charset="0"/>
              </a:rPr>
              <a:t>The </a:t>
            </a:r>
            <a:r>
              <a:rPr lang="en-GB" sz="1000" i="1">
                <a:effectLst/>
                <a:latin typeface="Arial" panose="020B0604020202020204" pitchFamily="34" charset="0"/>
                <a:ea typeface="Times New Roman" panose="02020603050405020304" pitchFamily="18" charset="0"/>
                <a:cs typeface="Times New Roman" panose="02020603050405020304" pitchFamily="18" charset="0"/>
              </a:rPr>
              <a:t>Elegy</a:t>
            </a:r>
            <a:r>
              <a:rPr lang="en-GB" sz="1000">
                <a:effectLst/>
                <a:latin typeface="Arial" panose="020B0604020202020204" pitchFamily="34" charset="0"/>
                <a:ea typeface="Times New Roman" panose="02020603050405020304" pitchFamily="18" charset="0"/>
                <a:cs typeface="Times New Roman" panose="02020603050405020304" pitchFamily="18" charset="0"/>
              </a:rPr>
              <a:t> was most probably begun soon after the death of Gray’s school-friend West, some reminiscences of whom remain in the conclusion of the poem. West had been Gray’s dearest friend and confidant, and like himself a melancholy and hypochondriac young man. The “youth to fortune and to fame unknown” of the closing epitaph might be either West or Gray himself, and is, indeed, by a process familiar to dream-analysts, a sort of fusion of the two.</a:t>
            </a:r>
            <a:r>
              <a:rPr lang="en-150" sz="1000">
                <a:effectLst/>
                <a:latin typeface="Arial" panose="020B0604020202020204" pitchFamily="34" charset="0"/>
                <a:ea typeface="Times New Roman" panose="02020603050405020304" pitchFamily="18" charset="0"/>
                <a:cs typeface="Times New Roman" panose="02020603050405020304" pitchFamily="18" charset="0"/>
              </a:rPr>
              <a:t>” </a:t>
            </a:r>
            <a:endParaRPr lang="pt-BR" sz="1000">
              <a:latin typeface="Arial" panose="020B0604020202020204" pitchFamily="34" charset="0"/>
              <a:ea typeface="Times New Roman" panose="02020603050405020304" pitchFamily="18" charset="0"/>
              <a:cs typeface="Times New Roman" panose="02020603050405020304" pitchFamily="18" charset="0"/>
            </a:endParaRPr>
          </a:p>
          <a:p>
            <a:pPr algn="r"/>
            <a:r>
              <a:rPr lang="pt-BR" sz="1800">
                <a:effectLst/>
                <a:latin typeface="Times New Roman" panose="02020603050405020304" pitchFamily="18" charset="0"/>
                <a:ea typeface="Calibri" panose="020F0502020204030204" pitchFamily="34" charset="0"/>
              </a:rPr>
              <a:t>—</a:t>
            </a:r>
            <a:r>
              <a:rPr lang="en-150" sz="1000">
                <a:effectLst/>
                <a:latin typeface="Arial" panose="020B0604020202020204" pitchFamily="34" charset="0"/>
                <a:ea typeface="Times New Roman" panose="02020603050405020304" pitchFamily="18" charset="0"/>
                <a:cs typeface="Times New Roman" panose="02020603050405020304" pitchFamily="18" charset="0"/>
              </a:rPr>
              <a:t>Graham Hough, </a:t>
            </a:r>
            <a:r>
              <a:rPr lang="en-150" sz="1000" i="1">
                <a:effectLst/>
                <a:latin typeface="Arial" panose="020B0604020202020204" pitchFamily="34" charset="0"/>
                <a:ea typeface="Times New Roman" panose="02020603050405020304" pitchFamily="18" charset="0"/>
                <a:cs typeface="Times New Roman" panose="02020603050405020304" pitchFamily="18" charset="0"/>
              </a:rPr>
              <a:t>The Great Romantics</a:t>
            </a:r>
            <a:r>
              <a:rPr lang="en-150" sz="1000">
                <a:effectLst/>
                <a:latin typeface="Arial" panose="020B0604020202020204" pitchFamily="34" charset="0"/>
                <a:ea typeface="Times New Roman" panose="02020603050405020304" pitchFamily="18" charset="0"/>
                <a:cs typeface="Times New Roman" panose="02020603050405020304" pitchFamily="18" charset="0"/>
              </a:rPr>
              <a:t>, 1962.) </a:t>
            </a:r>
            <a:endParaRPr lang="en-GB" sz="1000">
              <a:effectLst/>
              <a:latin typeface="Times New Roman" panose="02020603050405020304" pitchFamily="18" charset="0"/>
              <a:ea typeface="Times New Roman" panose="02020603050405020304" pitchFamily="18" charset="0"/>
            </a:endParaRPr>
          </a:p>
        </p:txBody>
      </p:sp>
      <p:sp>
        <p:nvSpPr>
          <p:cNvPr id="8" name="TextBox 7">
            <a:extLst>
              <a:ext uri="{FF2B5EF4-FFF2-40B4-BE49-F238E27FC236}">
                <a16:creationId xmlns:a16="http://schemas.microsoft.com/office/drawing/2014/main" id="{CC931E87-9C21-E76D-5933-45656191F8B0}"/>
              </a:ext>
            </a:extLst>
          </p:cNvPr>
          <p:cNvSpPr txBox="1"/>
          <p:nvPr/>
        </p:nvSpPr>
        <p:spPr>
          <a:xfrm>
            <a:off x="506186" y="6104487"/>
            <a:ext cx="1477889" cy="261610"/>
          </a:xfrm>
          <a:prstGeom prst="rect">
            <a:avLst/>
          </a:prstGeom>
          <a:noFill/>
        </p:spPr>
        <p:txBody>
          <a:bodyPr wrap="square" rtlCol="0">
            <a:spAutoFit/>
          </a:bodyPr>
          <a:lstStyle/>
          <a:p>
            <a:r>
              <a:rPr lang="pt-BR" sz="1100"/>
              <a:t>[ </a:t>
            </a:r>
            <a:r>
              <a:rPr lang="pt-BR" sz="1100" i="1" err="1"/>
              <a:t>My</a:t>
            </a:r>
            <a:r>
              <a:rPr lang="pt-BR" sz="1100" i="1"/>
              <a:t> </a:t>
            </a:r>
            <a:r>
              <a:rPr lang="pt-BR" sz="1100" i="1" err="1"/>
              <a:t>emphasis</a:t>
            </a:r>
            <a:r>
              <a:rPr lang="pt-BR" sz="1100" i="1"/>
              <a:t> – </a:t>
            </a:r>
            <a:r>
              <a:rPr lang="pt-BR" sz="1100" err="1"/>
              <a:t>BS</a:t>
            </a:r>
            <a:r>
              <a:rPr lang="pt-BR" sz="1100"/>
              <a:t> ]</a:t>
            </a:r>
            <a:endParaRPr lang="en-GB"/>
          </a:p>
        </p:txBody>
      </p:sp>
    </p:spTree>
    <p:extLst>
      <p:ext uri="{BB962C8B-B14F-4D97-AF65-F5344CB8AC3E}">
        <p14:creationId xmlns:p14="http://schemas.microsoft.com/office/powerpoint/2010/main" val="2703199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17630" y="393134"/>
            <a:ext cx="4223328" cy="439020"/>
          </a:xfrm>
        </p:spPr>
        <p:txBody>
          <a:bodyPr>
            <a:normAutofit fontScale="92500"/>
          </a:bodyPr>
          <a:lstStyle/>
          <a:p>
            <a:r>
              <a:rPr lang="en-GB" sz="2000"/>
              <a:t>“The Daffodils” by William Wordsworth</a:t>
            </a:r>
            <a:endParaRPr lang="en-GB"/>
          </a:p>
        </p:txBody>
      </p:sp>
      <p:sp>
        <p:nvSpPr>
          <p:cNvPr id="2" name="TextBox 1"/>
          <p:cNvSpPr txBox="1"/>
          <p:nvPr/>
        </p:nvSpPr>
        <p:spPr>
          <a:xfrm>
            <a:off x="594664" y="936922"/>
            <a:ext cx="6778409" cy="3323987"/>
          </a:xfrm>
          <a:prstGeom prst="rect">
            <a:avLst/>
          </a:prstGeom>
          <a:noFill/>
        </p:spPr>
        <p:txBody>
          <a:bodyPr wrap="square" numCol="2" rtlCol="0">
            <a:spAutoFit/>
          </a:bodyPr>
          <a:lstStyle/>
          <a:p>
            <a:r>
              <a:rPr lang="en-IE" sz="1400"/>
              <a:t>I wandered lonely as a cloud </a:t>
            </a:r>
            <a:br>
              <a:rPr lang="en-IE" sz="1400"/>
            </a:br>
            <a:r>
              <a:rPr lang="en-IE" sz="1400"/>
              <a:t>That floats on high o’er vales and hills, </a:t>
            </a:r>
            <a:br>
              <a:rPr lang="en-IE" sz="1400"/>
            </a:br>
            <a:r>
              <a:rPr lang="en-IE" sz="1400"/>
              <a:t>When all at once I saw a crowd, </a:t>
            </a:r>
            <a:br>
              <a:rPr lang="en-IE" sz="1400"/>
            </a:br>
            <a:r>
              <a:rPr lang="en-IE" sz="1400"/>
              <a:t>A host, of golden daffodils; </a:t>
            </a:r>
            <a:br>
              <a:rPr lang="en-IE" sz="1400"/>
            </a:br>
            <a:r>
              <a:rPr lang="en-IE" sz="1400"/>
              <a:t>Beside the lake, beneath the trees, </a:t>
            </a:r>
            <a:br>
              <a:rPr lang="en-IE" sz="1400"/>
            </a:br>
            <a:r>
              <a:rPr lang="en-IE" sz="1400"/>
              <a:t>Fluttering and dancing in the breeze. </a:t>
            </a:r>
          </a:p>
          <a:p>
            <a:endParaRPr lang="en-GB" sz="1400"/>
          </a:p>
          <a:p>
            <a:r>
              <a:rPr lang="en-IE" sz="1400"/>
              <a:t>Continuous as the stars that shine </a:t>
            </a:r>
            <a:br>
              <a:rPr lang="en-IE" sz="1400"/>
            </a:br>
            <a:r>
              <a:rPr lang="en-IE" sz="1400"/>
              <a:t>And twinkle on the milky way, </a:t>
            </a:r>
            <a:br>
              <a:rPr lang="en-IE" sz="1400"/>
            </a:br>
            <a:r>
              <a:rPr lang="en-IE" sz="1400"/>
              <a:t>They stretched in never-ending line </a:t>
            </a:r>
            <a:br>
              <a:rPr lang="en-IE" sz="1400"/>
            </a:br>
            <a:r>
              <a:rPr lang="en-IE" sz="1400"/>
              <a:t>Along the margin of a bay: </a:t>
            </a:r>
            <a:br>
              <a:rPr lang="en-IE" sz="1400"/>
            </a:br>
            <a:r>
              <a:rPr lang="en-IE" sz="1400"/>
              <a:t>Ten thousand saw I at a glance, </a:t>
            </a:r>
            <a:br>
              <a:rPr lang="en-IE" sz="1400"/>
            </a:br>
            <a:r>
              <a:rPr lang="en-IE" sz="1400"/>
              <a:t>Tossing their heads in sprightly dance. </a:t>
            </a:r>
          </a:p>
          <a:p>
            <a:br>
              <a:rPr lang="en-IE" sz="1400"/>
            </a:br>
            <a:endParaRPr lang="en-IE" sz="1400"/>
          </a:p>
          <a:p>
            <a:r>
              <a:rPr lang="en-IE" sz="1400"/>
              <a:t>The waves beside them danced; but they </a:t>
            </a:r>
            <a:br>
              <a:rPr lang="en-IE" sz="1400"/>
            </a:br>
            <a:r>
              <a:rPr lang="en-IE" sz="1400"/>
              <a:t>Out-did the sparkling waves in glee: </a:t>
            </a:r>
            <a:br>
              <a:rPr lang="en-IE" sz="1400"/>
            </a:br>
            <a:r>
              <a:rPr lang="en-IE" sz="1400"/>
              <a:t>A poet could not but be gay, </a:t>
            </a:r>
            <a:br>
              <a:rPr lang="en-IE" sz="1400"/>
            </a:br>
            <a:r>
              <a:rPr lang="en-IE" sz="1400"/>
              <a:t>In such a jocund company: </a:t>
            </a:r>
            <a:br>
              <a:rPr lang="en-IE" sz="1400"/>
            </a:br>
            <a:r>
              <a:rPr lang="en-IE" sz="1400"/>
              <a:t>I gazed—and gazed—but little thought </a:t>
            </a:r>
            <a:br>
              <a:rPr lang="en-IE" sz="1400"/>
            </a:br>
            <a:r>
              <a:rPr lang="en-IE" sz="1400"/>
              <a:t>What wealth the show to me had brought: </a:t>
            </a:r>
          </a:p>
          <a:p>
            <a:endParaRPr lang="en-IE" sz="1400"/>
          </a:p>
          <a:p>
            <a:r>
              <a:rPr lang="en-IE" sz="1400"/>
              <a:t>For oft, when on my couch I lie </a:t>
            </a:r>
            <a:br>
              <a:rPr lang="en-IE" sz="1400"/>
            </a:br>
            <a:r>
              <a:rPr lang="en-IE" sz="1400"/>
              <a:t>In vacant or in pensive mood, </a:t>
            </a:r>
            <a:br>
              <a:rPr lang="en-IE" sz="1400"/>
            </a:br>
            <a:r>
              <a:rPr lang="en-IE" sz="1400"/>
              <a:t>They flash upon that inward eye </a:t>
            </a:r>
            <a:br>
              <a:rPr lang="en-IE" sz="1400"/>
            </a:br>
            <a:r>
              <a:rPr lang="en-IE" sz="1400"/>
              <a:t>Which is the bliss of solitude; </a:t>
            </a:r>
            <a:br>
              <a:rPr lang="en-IE" sz="1400"/>
            </a:br>
            <a:r>
              <a:rPr lang="en-IE" sz="1400"/>
              <a:t>And then my heart with pleasure fills, </a:t>
            </a:r>
            <a:br>
              <a:rPr lang="en-IE" sz="1400"/>
            </a:br>
            <a:r>
              <a:rPr lang="en-IE" sz="1400"/>
              <a:t>And dances with the daffodils.</a:t>
            </a:r>
            <a:endParaRPr lang="en-GB" sz="1400"/>
          </a:p>
          <a:p>
            <a:r>
              <a:rPr lang="en-IE" sz="1400"/>
              <a:t> </a:t>
            </a:r>
          </a:p>
        </p:txBody>
      </p:sp>
      <p:sp>
        <p:nvSpPr>
          <p:cNvPr id="4" name="TextBox 3"/>
          <p:cNvSpPr txBox="1"/>
          <p:nvPr/>
        </p:nvSpPr>
        <p:spPr>
          <a:xfrm>
            <a:off x="446370" y="4063908"/>
            <a:ext cx="11406105" cy="2492990"/>
          </a:xfrm>
          <a:prstGeom prst="rect">
            <a:avLst/>
          </a:prstGeom>
          <a:noFill/>
        </p:spPr>
        <p:txBody>
          <a:bodyPr wrap="square" rtlCol="0">
            <a:spAutoFit/>
          </a:bodyPr>
          <a:lstStyle/>
          <a:p>
            <a:r>
              <a:rPr lang="en-GB" sz="1200"/>
              <a:t>Dorothy Wordsworth left an account in her diary of the occasion which inspired her brother’s poem about daffodils (“I wandered lonely as a cloud ..”. The first thing to be noticed is that the poet was not along (‘lonely’) when he saw this extraordinary display of ephemeral beauty by a lakeside. In fact, the poem enacts his leading idea that the subject of a poem is always emotion “recollected in tranquillity” in as much as the poet claims that the sight of the “dancing” flowers soothes his mind in later times whenever he remembers them. He might also say that they propose themselves to his mind as the subject of a poem and that he has only the put his idea to “fitting metre” and to alter any details in the narrative needed to create the right impression – in this case the impression of poetic solitude which so often defines the romantic poet. </a:t>
            </a:r>
          </a:p>
          <a:p>
            <a:endParaRPr lang="en-GB" sz="1200"/>
          </a:p>
          <a:p>
            <a:pPr lvl="1"/>
            <a:r>
              <a:rPr lang="en-GB" sz="1200" i="1"/>
              <a:t>When we were in the woods beyond Gowbarrow park we saw a few daffodils close to the water side, we fancied that the lake had floated the seed ashore &amp; that the little colony had so sprung up – But as we went along there were more &amp; yet more &amp; at last under the boughs of the trees, we saw that there was a long belt of them along the shore, about the breadth of a country turnpike road. I never saw daffodils so beautiful they grew among the mossy stones about and about them, some rested their heads upon these stones as on a pillow for weariness &amp; the rest tossed and reeled and danced &amp; seemed as if they verily laughed with the wind that blew upon them over the Lake, they looked so gay ever dancing ever changing. This wind blew directly over the lake to them. There was here &amp; there a little knot &amp; a few stragglers a few yards higher up but they were so few as not to disturb the simplicity &amp; unity &amp; life of that one busy highway – We rested again &amp; again. The Bays were stormy &amp; we heard the waves at different distances &amp; in the middle of the water like the Sea. </a:t>
            </a:r>
            <a:r>
              <a:rPr lang="en-GB" sz="1200"/>
              <a:t>(Dorothy Wordsworth, </a:t>
            </a:r>
            <a:r>
              <a:rPr lang="en-GB" sz="1200" i="1"/>
              <a:t>The Grasmere Journal Thursday</a:t>
            </a:r>
            <a:r>
              <a:rPr lang="en-GB" sz="1200"/>
              <a:t>, 15 April 1802.)</a:t>
            </a:r>
            <a:endParaRPr lang="en-GB"/>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3073" y="1017943"/>
            <a:ext cx="4094928" cy="2720679"/>
          </a:xfrm>
          <a:prstGeom prst="rect">
            <a:avLst/>
          </a:prstGeom>
        </p:spPr>
      </p:pic>
    </p:spTree>
    <p:extLst>
      <p:ext uri="{BB962C8B-B14F-4D97-AF65-F5344CB8AC3E}">
        <p14:creationId xmlns:p14="http://schemas.microsoft.com/office/powerpoint/2010/main" val="1977524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12192000" cy="583998"/>
          </a:xfrm>
        </p:spPr>
        <p:txBody>
          <a:bodyPr>
            <a:normAutofit fontScale="90000"/>
          </a:bodyPr>
          <a:lstStyle/>
          <a:p>
            <a:pPr algn="ctr"/>
            <a:r>
              <a:rPr lang="en-GB" sz="4000"/>
              <a:t>Tintern Abbey on the River Wye (Monmouthshire)</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725" y="1049208"/>
            <a:ext cx="7715250" cy="513397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0181" y="5100347"/>
            <a:ext cx="1835587" cy="1463371"/>
          </a:xfrm>
          <a:prstGeom prst="rect">
            <a:avLst/>
          </a:prstGeom>
        </p:spPr>
      </p:pic>
      <p:sp>
        <p:nvSpPr>
          <p:cNvPr id="8" name="TextBox 7"/>
          <p:cNvSpPr txBox="1"/>
          <p:nvPr/>
        </p:nvSpPr>
        <p:spPr>
          <a:xfrm>
            <a:off x="8496293" y="2968938"/>
            <a:ext cx="3507132" cy="2031325"/>
          </a:xfrm>
          <a:prstGeom prst="rect">
            <a:avLst/>
          </a:prstGeom>
          <a:noFill/>
        </p:spPr>
        <p:txBody>
          <a:bodyPr wrap="square" rtlCol="0">
            <a:spAutoFit/>
          </a:bodyPr>
          <a:lstStyle/>
          <a:p>
            <a:pPr algn="just"/>
            <a:r>
              <a:rPr lang="en-GB" sz="1400"/>
              <a:t>Tintern Abbey was already famed as a scenic spot when Wordsworth wrote his poem as the painting of 1794 by Edward Days demon-strates. The Abbey became a ruin when the monasteries were closed by Henry VIII at the English Reformation in 1534. As a ruin, it served well to represent the idea of “natural piety” which Wordsworth invokes in his poem bearing its name.  </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13447" y="1096316"/>
            <a:ext cx="2170299" cy="1625629"/>
          </a:xfrm>
          <a:prstGeom prst="rect">
            <a:avLst/>
          </a:prstGeom>
        </p:spPr>
      </p:pic>
      <p:sp>
        <p:nvSpPr>
          <p:cNvPr id="9" name="TextBox 8"/>
          <p:cNvSpPr txBox="1"/>
          <p:nvPr/>
        </p:nvSpPr>
        <p:spPr>
          <a:xfrm>
            <a:off x="9213447" y="5247256"/>
            <a:ext cx="2789977" cy="954107"/>
          </a:xfrm>
          <a:prstGeom prst="rect">
            <a:avLst/>
          </a:prstGeom>
          <a:noFill/>
        </p:spPr>
        <p:txBody>
          <a:bodyPr wrap="square" rtlCol="0">
            <a:spAutoFit/>
          </a:bodyPr>
          <a:lstStyle/>
          <a:p>
            <a:pPr algn="just"/>
            <a:r>
              <a:rPr lang="en-GB" sz="1400"/>
              <a:t>As a ruin, the Abbey served well to represent the idea of “natural piety” which Wordsworth invokes in his poem bearing its name.  </a:t>
            </a:r>
          </a:p>
        </p:txBody>
      </p:sp>
    </p:spTree>
    <p:extLst>
      <p:ext uri="{BB962C8B-B14F-4D97-AF65-F5344CB8AC3E}">
        <p14:creationId xmlns:p14="http://schemas.microsoft.com/office/powerpoint/2010/main" val="10599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69226" y="438397"/>
            <a:ext cx="9579482" cy="439020"/>
          </a:xfrm>
        </p:spPr>
        <p:txBody>
          <a:bodyPr>
            <a:noAutofit/>
          </a:bodyPr>
          <a:lstStyle/>
          <a:p>
            <a:r>
              <a:rPr lang="en-IE" sz="1600" b="1"/>
              <a:t>William Wordsworth, “Lines Composed a Few Miles above Tintern Abbey, On Revisiting </a:t>
            </a:r>
            <a:br>
              <a:rPr lang="en-IE" sz="1600" b="1"/>
            </a:br>
            <a:r>
              <a:rPr lang="en-IE" sz="1600" b="1"/>
              <a:t>the Banks of the Wye during a Tour. July 13, 1798”.</a:t>
            </a:r>
            <a:endParaRPr lang="en-GB" sz="1600" b="1"/>
          </a:p>
        </p:txBody>
      </p:sp>
      <p:sp>
        <p:nvSpPr>
          <p:cNvPr id="2" name="TextBox 1"/>
          <p:cNvSpPr txBox="1"/>
          <p:nvPr/>
        </p:nvSpPr>
        <p:spPr>
          <a:xfrm>
            <a:off x="590309" y="1314162"/>
            <a:ext cx="7679490" cy="4339650"/>
          </a:xfrm>
          <a:prstGeom prst="rect">
            <a:avLst/>
          </a:prstGeom>
          <a:noFill/>
        </p:spPr>
        <p:txBody>
          <a:bodyPr wrap="square" numCol="2" rtlCol="0">
            <a:spAutoFit/>
          </a:bodyPr>
          <a:lstStyle/>
          <a:p>
            <a:r>
              <a:rPr lang="en-IE" sz="1200"/>
              <a:t>…]</a:t>
            </a:r>
            <a:br>
              <a:rPr lang="en-IE" sz="1200"/>
            </a:br>
            <a:r>
              <a:rPr lang="en-IE" sz="1200"/>
              <a:t>                                   </a:t>
            </a:r>
            <a:r>
              <a:rPr lang="en-IE" sz="1200" i="1"/>
              <a:t>These beauteous forms</a:t>
            </a:r>
            <a:r>
              <a:rPr lang="en-IE" sz="1200"/>
              <a:t>, </a:t>
            </a:r>
            <a:br>
              <a:rPr lang="en-IE" sz="1200"/>
            </a:br>
            <a:r>
              <a:rPr lang="en-IE" sz="1200"/>
              <a:t>Through a long absence, have not been to me </a:t>
            </a:r>
            <a:br>
              <a:rPr lang="en-IE" sz="1200"/>
            </a:br>
            <a:r>
              <a:rPr lang="en-IE" sz="1200"/>
              <a:t>As is a landscape to a blind man’s eye: </a:t>
            </a:r>
            <a:br>
              <a:rPr lang="en-IE" sz="1200"/>
            </a:br>
            <a:r>
              <a:rPr lang="en-IE" sz="1200"/>
              <a:t>But oft, in </a:t>
            </a:r>
            <a:r>
              <a:rPr lang="en-IE" sz="1200" i="1"/>
              <a:t>lonely rooms</a:t>
            </a:r>
            <a:r>
              <a:rPr lang="en-IE" sz="1200"/>
              <a:t>, and ‘mid the din </a:t>
            </a:r>
            <a:br>
              <a:rPr lang="en-IE" sz="1200"/>
            </a:br>
            <a:r>
              <a:rPr lang="en-IE" sz="1200"/>
              <a:t>Of towns and cities, </a:t>
            </a:r>
            <a:r>
              <a:rPr lang="en-IE" sz="1200" i="1"/>
              <a:t>I have owed to them</a:t>
            </a:r>
            <a:r>
              <a:rPr lang="en-IE" sz="1200"/>
              <a:t>, </a:t>
            </a:r>
            <a:br>
              <a:rPr lang="en-IE" sz="1200"/>
            </a:br>
            <a:r>
              <a:rPr lang="en-IE" sz="1200"/>
              <a:t>In hours of weariness, sensations sweet, </a:t>
            </a:r>
            <a:br>
              <a:rPr lang="en-IE" sz="1200"/>
            </a:br>
            <a:r>
              <a:rPr lang="en-IE" sz="1200" i="1"/>
              <a:t>Felt in the blood</a:t>
            </a:r>
            <a:r>
              <a:rPr lang="en-IE" sz="1200"/>
              <a:t>, and felt along the heart; </a:t>
            </a:r>
            <a:br>
              <a:rPr lang="en-IE" sz="1200"/>
            </a:br>
            <a:r>
              <a:rPr lang="en-IE" sz="1200"/>
              <a:t>And </a:t>
            </a:r>
            <a:r>
              <a:rPr lang="en-IE" sz="1200" i="1"/>
              <a:t>passing even into my purer mind </a:t>
            </a:r>
            <a:br>
              <a:rPr lang="en-IE" sz="1200" i="1"/>
            </a:br>
            <a:r>
              <a:rPr lang="en-IE" sz="1200" i="1"/>
              <a:t>With tranquil restoration</a:t>
            </a:r>
            <a:r>
              <a:rPr lang="en-IE" sz="1200"/>
              <a:t>:—feelings too </a:t>
            </a:r>
            <a:br>
              <a:rPr lang="en-IE" sz="1200"/>
            </a:br>
            <a:r>
              <a:rPr lang="en-IE" sz="1200"/>
              <a:t>Of unremembered pleasure: such, perhaps, </a:t>
            </a:r>
            <a:br>
              <a:rPr lang="en-IE" sz="1200"/>
            </a:br>
            <a:r>
              <a:rPr lang="en-IE" sz="1200"/>
              <a:t>As </a:t>
            </a:r>
            <a:r>
              <a:rPr lang="en-IE" sz="1200" i="1"/>
              <a:t>have no slight or trivial influence </a:t>
            </a:r>
            <a:br>
              <a:rPr lang="en-IE" sz="1200" i="1"/>
            </a:br>
            <a:r>
              <a:rPr lang="en-IE" sz="1200" i="1"/>
              <a:t>On that best portion of a good man’s life</a:t>
            </a:r>
            <a:r>
              <a:rPr lang="en-IE" sz="1200"/>
              <a:t>, </a:t>
            </a:r>
            <a:br>
              <a:rPr lang="en-IE" sz="1200"/>
            </a:br>
            <a:r>
              <a:rPr lang="en-IE" sz="1200"/>
              <a:t>His little, nameless, unremembered, acts </a:t>
            </a:r>
            <a:br>
              <a:rPr lang="en-IE" sz="1200"/>
            </a:br>
            <a:r>
              <a:rPr lang="en-IE" sz="1200"/>
              <a:t>Of kindness and of love. Nor less, I trust, </a:t>
            </a:r>
            <a:br>
              <a:rPr lang="en-IE" sz="1200"/>
            </a:br>
            <a:r>
              <a:rPr lang="en-IE" sz="1200"/>
              <a:t>To them I may have owed a</a:t>
            </a:r>
            <a:r>
              <a:rPr lang="en-IE" sz="1200" i="1"/>
              <a:t>nother gift, </a:t>
            </a:r>
            <a:br>
              <a:rPr lang="en-IE" sz="1200" i="1"/>
            </a:br>
            <a:r>
              <a:rPr lang="en-IE" sz="1200" i="1"/>
              <a:t>Of aspect more sublime</a:t>
            </a:r>
            <a:r>
              <a:rPr lang="en-IE" sz="1200"/>
              <a:t>; that blessed mood, </a:t>
            </a:r>
            <a:br>
              <a:rPr lang="en-IE" sz="1200"/>
            </a:br>
            <a:r>
              <a:rPr lang="en-IE" sz="1200"/>
              <a:t>In which the </a:t>
            </a:r>
            <a:r>
              <a:rPr lang="en-IE" sz="1200" i="1"/>
              <a:t>burthen of the mystery</a:t>
            </a:r>
            <a:r>
              <a:rPr lang="en-IE" sz="1200"/>
              <a:t>, </a:t>
            </a:r>
            <a:br>
              <a:rPr lang="en-IE" sz="1200"/>
            </a:br>
            <a:r>
              <a:rPr lang="en-IE" sz="1200"/>
              <a:t>In which the heavy and the weary weight </a:t>
            </a:r>
            <a:br>
              <a:rPr lang="en-IE" sz="1200"/>
            </a:br>
            <a:r>
              <a:rPr lang="en-IE" sz="1200"/>
              <a:t>Of all this </a:t>
            </a:r>
            <a:r>
              <a:rPr lang="en-IE" sz="1200" i="1"/>
              <a:t>unintelligible world</a:t>
            </a:r>
            <a:r>
              <a:rPr lang="en-IE" sz="1200"/>
              <a:t>, </a:t>
            </a:r>
            <a:br>
              <a:rPr lang="en-IE" sz="1200"/>
            </a:br>
            <a:r>
              <a:rPr lang="en-IE" sz="1200"/>
              <a:t>Is lightened:—that serene and blessed mood, </a:t>
            </a:r>
            <a:br>
              <a:rPr lang="en-IE" sz="1200"/>
            </a:br>
            <a:r>
              <a:rPr lang="en-IE" sz="1200"/>
              <a:t>In which the </a:t>
            </a:r>
            <a:r>
              <a:rPr lang="en-IE" sz="1200" i="1"/>
              <a:t>affections gently lead us on</a:t>
            </a:r>
            <a:r>
              <a:rPr lang="en-IE" sz="1200"/>
              <a:t>,— </a:t>
            </a:r>
            <a:br>
              <a:rPr lang="en-IE" sz="1200"/>
            </a:br>
            <a:endParaRPr lang="en-IE" sz="1200"/>
          </a:p>
          <a:p>
            <a:endParaRPr lang="en-IE" sz="1200"/>
          </a:p>
          <a:p>
            <a:r>
              <a:rPr lang="en-IE" sz="1200"/>
              <a:t>Until, the breath of this corporeal frame </a:t>
            </a:r>
            <a:br>
              <a:rPr lang="en-IE" sz="1200"/>
            </a:br>
            <a:r>
              <a:rPr lang="en-IE" sz="1200"/>
              <a:t>And even the motion of our human blood </a:t>
            </a:r>
            <a:br>
              <a:rPr lang="en-IE" sz="1200"/>
            </a:br>
            <a:r>
              <a:rPr lang="en-IE" sz="1200"/>
              <a:t>Almost suspended, we </a:t>
            </a:r>
            <a:r>
              <a:rPr lang="en-IE" sz="1200" i="1"/>
              <a:t>are laid asleep </a:t>
            </a:r>
            <a:br>
              <a:rPr lang="en-IE" sz="1200" i="1"/>
            </a:br>
            <a:r>
              <a:rPr lang="en-IE" sz="1200" i="1"/>
              <a:t>In body, and become a living soul</a:t>
            </a:r>
            <a:r>
              <a:rPr lang="en-IE" sz="1200"/>
              <a:t>: </a:t>
            </a:r>
            <a:br>
              <a:rPr lang="en-IE" sz="1200"/>
            </a:br>
            <a:r>
              <a:rPr lang="en-IE" sz="1200"/>
              <a:t>While with </a:t>
            </a:r>
            <a:r>
              <a:rPr lang="en-IE" sz="1200" i="1"/>
              <a:t>an eye made quiet by the power </a:t>
            </a:r>
            <a:br>
              <a:rPr lang="en-IE" sz="1200" i="1"/>
            </a:br>
            <a:r>
              <a:rPr lang="en-IE" sz="1200" i="1"/>
              <a:t>Of harmony</a:t>
            </a:r>
            <a:r>
              <a:rPr lang="en-IE" sz="1200"/>
              <a:t>, and </a:t>
            </a:r>
            <a:r>
              <a:rPr lang="en-IE" sz="1200" i="1"/>
              <a:t>the deep power of joy</a:t>
            </a:r>
            <a:r>
              <a:rPr lang="en-IE" sz="1200"/>
              <a:t>,</a:t>
            </a:r>
            <a:r>
              <a:rPr lang="en-IE" sz="1200" i="1"/>
              <a:t> </a:t>
            </a:r>
            <a:br>
              <a:rPr lang="en-IE" sz="1200"/>
            </a:br>
            <a:r>
              <a:rPr lang="en-IE" sz="1200"/>
              <a:t>We see into </a:t>
            </a:r>
            <a:r>
              <a:rPr lang="en-IE" sz="1200" i="1"/>
              <a:t>the life of things</a:t>
            </a:r>
            <a:r>
              <a:rPr lang="en-IE" sz="1200"/>
              <a:t>. </a:t>
            </a:r>
            <a:br>
              <a:rPr lang="en-IE" sz="1200"/>
            </a:br>
            <a:br>
              <a:rPr lang="en-IE" sz="1200"/>
            </a:br>
            <a:r>
              <a:rPr lang="en-IE" sz="1200"/>
              <a:t>                                                      If this </a:t>
            </a:r>
            <a:br>
              <a:rPr lang="en-IE" sz="1200"/>
            </a:br>
            <a:r>
              <a:rPr lang="en-IE" sz="1200"/>
              <a:t>Be but a vain belief, yet, oh! how oft— </a:t>
            </a:r>
            <a:br>
              <a:rPr lang="en-IE" sz="1200"/>
            </a:br>
            <a:r>
              <a:rPr lang="en-IE" sz="1200"/>
              <a:t>In darkness and </a:t>
            </a:r>
            <a:r>
              <a:rPr lang="en-IE" sz="1200" i="1"/>
              <a:t>amid the many shapes </a:t>
            </a:r>
            <a:br>
              <a:rPr lang="en-IE" sz="1200" i="1"/>
            </a:br>
            <a:r>
              <a:rPr lang="en-IE" sz="1200" i="1"/>
              <a:t>Of joyless daylight</a:t>
            </a:r>
            <a:r>
              <a:rPr lang="en-IE" sz="1200"/>
              <a:t>; when the fretful stir </a:t>
            </a:r>
            <a:br>
              <a:rPr lang="en-IE" sz="1200"/>
            </a:br>
            <a:r>
              <a:rPr lang="en-IE" sz="1200"/>
              <a:t>Unprofitable, and the </a:t>
            </a:r>
            <a:r>
              <a:rPr lang="en-IE" sz="1200" i="1"/>
              <a:t>fever of the world</a:t>
            </a:r>
            <a:r>
              <a:rPr lang="en-IE" sz="1200"/>
              <a:t>, </a:t>
            </a:r>
            <a:br>
              <a:rPr lang="en-IE" sz="1200"/>
            </a:br>
            <a:r>
              <a:rPr lang="en-IE" sz="1200"/>
              <a:t>Have hung upon the beatings of my heart— </a:t>
            </a:r>
            <a:br>
              <a:rPr lang="en-IE" sz="1200"/>
            </a:br>
            <a:r>
              <a:rPr lang="en-IE" sz="1200"/>
              <a:t>How oft, in spirit, </a:t>
            </a:r>
            <a:r>
              <a:rPr lang="en-IE" sz="1200" i="1"/>
              <a:t>have I turned to thee</a:t>
            </a:r>
            <a:r>
              <a:rPr lang="en-IE" sz="1200"/>
              <a:t>, </a:t>
            </a:r>
            <a:br>
              <a:rPr lang="en-IE" sz="1200"/>
            </a:br>
            <a:r>
              <a:rPr lang="en-IE" sz="1200"/>
              <a:t>O sylvan Wye! thou wanderer thro’ the woods, </a:t>
            </a:r>
            <a:br>
              <a:rPr lang="en-IE" sz="1200"/>
            </a:br>
            <a:r>
              <a:rPr lang="en-IE" sz="1200"/>
              <a:t>         How often has my spirit turned to thee! </a:t>
            </a:r>
            <a:br>
              <a:rPr lang="en-IE" sz="1200"/>
            </a:br>
            <a:r>
              <a:rPr lang="en-IE" sz="1200"/>
              <a:t>[…]</a:t>
            </a:r>
            <a:br>
              <a:rPr lang="en-IE" sz="1200"/>
            </a:br>
            <a:r>
              <a:rPr lang="en-IE" sz="1200"/>
              <a:t>                                              (1798; pub. 1800)</a:t>
            </a:r>
            <a:endParaRPr lang="en-GB" sz="1200"/>
          </a:p>
          <a:p>
            <a:endParaRPr lang="en-GB" sz="1200"/>
          </a:p>
        </p:txBody>
      </p:sp>
      <p:sp>
        <p:nvSpPr>
          <p:cNvPr id="4" name="TextBox 3"/>
          <p:cNvSpPr txBox="1"/>
          <p:nvPr/>
        </p:nvSpPr>
        <p:spPr>
          <a:xfrm>
            <a:off x="590309" y="5743317"/>
            <a:ext cx="10857053" cy="738664"/>
          </a:xfrm>
          <a:prstGeom prst="rect">
            <a:avLst/>
          </a:prstGeom>
          <a:noFill/>
        </p:spPr>
        <p:txBody>
          <a:bodyPr wrap="square" rtlCol="0">
            <a:spAutoFit/>
          </a:bodyPr>
          <a:lstStyle/>
          <a:p>
            <a:pPr algn="just"/>
            <a:r>
              <a:rPr lang="en-GB" sz="1400"/>
              <a:t>The italicised phrases may help you to identify the make points of the poem’s argument involving the idea that Nature </a:t>
            </a:r>
            <a:r>
              <a:rPr lang="en-GB" sz="1400" i="1"/>
              <a:t>informs </a:t>
            </a:r>
            <a:r>
              <a:rPr lang="en-GB" sz="1400"/>
              <a:t>our moral life and helps us to understand the meaning of existence when the world</a:t>
            </a:r>
            <a:r>
              <a:rPr lang="en-IE" sz="1400"/>
              <a:t>—meaning society and business—seems to render it ‘joyless’ and devoid of meaning.  (The italics are mine: BS.)</a:t>
            </a:r>
            <a:endParaRPr lang="en-GB" sz="1400"/>
          </a:p>
        </p:txBody>
      </p:sp>
      <p:sp>
        <p:nvSpPr>
          <p:cNvPr id="5" name="TextBox 4"/>
          <p:cNvSpPr txBox="1"/>
          <p:nvPr/>
        </p:nvSpPr>
        <p:spPr>
          <a:xfrm>
            <a:off x="7778186" y="1560426"/>
            <a:ext cx="3669176" cy="3539430"/>
          </a:xfrm>
          <a:prstGeom prst="rect">
            <a:avLst/>
          </a:prstGeom>
          <a:noFill/>
        </p:spPr>
        <p:txBody>
          <a:bodyPr wrap="square" rtlCol="0">
            <a:spAutoFit/>
          </a:bodyPr>
          <a:lstStyle/>
          <a:p>
            <a:r>
              <a:rPr lang="en-GB" sz="1400">
                <a:solidFill>
                  <a:schemeClr val="accent5"/>
                </a:solidFill>
              </a:rPr>
              <a:t>Q: Tintern Abbey features in the title but not in the poem. Who built the Abbey and why is it a ruin? </a:t>
            </a:r>
          </a:p>
          <a:p>
            <a:endParaRPr lang="en-GB" sz="1400">
              <a:solidFill>
                <a:schemeClr val="accent5"/>
              </a:solidFill>
            </a:endParaRPr>
          </a:p>
          <a:p>
            <a:r>
              <a:rPr lang="en-GB" sz="1400">
                <a:solidFill>
                  <a:schemeClr val="accent5"/>
                </a:solidFill>
              </a:rPr>
              <a:t>Q: Is Wordsworth talking about Nature or Historical decline? (Buildings fall </a:t>
            </a:r>
            <a:r>
              <a:rPr lang="en-GB" sz="1400" i="1">
                <a:solidFill>
                  <a:schemeClr val="accent5"/>
                </a:solidFill>
              </a:rPr>
              <a:t>back </a:t>
            </a:r>
            <a:r>
              <a:rPr lang="en-GB" sz="1400">
                <a:solidFill>
                  <a:schemeClr val="accent5"/>
                </a:solidFill>
              </a:rPr>
              <a:t>into Nature.)</a:t>
            </a:r>
          </a:p>
          <a:p>
            <a:endParaRPr lang="en-GB" sz="1400">
              <a:solidFill>
                <a:schemeClr val="accent5"/>
              </a:solidFill>
            </a:endParaRPr>
          </a:p>
          <a:p>
            <a:r>
              <a:rPr lang="en-GB" sz="1400">
                <a:solidFill>
                  <a:schemeClr val="accent5"/>
                </a:solidFill>
              </a:rPr>
              <a:t>Q: How does the Abbey qualify to share in the power of Nature which he describes elsewhere in the same terms? </a:t>
            </a:r>
          </a:p>
          <a:p>
            <a:endParaRPr lang="en-GB" sz="1400">
              <a:solidFill>
                <a:schemeClr val="accent5"/>
              </a:solidFill>
            </a:endParaRPr>
          </a:p>
          <a:p>
            <a:r>
              <a:rPr lang="en-GB" sz="1400">
                <a:solidFill>
                  <a:schemeClr val="accent5"/>
                </a:solidFill>
              </a:rPr>
              <a:t>Q: Is Tintern Abbey romantic – and if so why? </a:t>
            </a:r>
          </a:p>
          <a:p>
            <a:endParaRPr lang="en-GB" sz="1400">
              <a:solidFill>
                <a:schemeClr val="accent5"/>
              </a:solidFill>
            </a:endParaRPr>
          </a:p>
          <a:p>
            <a:r>
              <a:rPr lang="en-GB" sz="1400">
                <a:solidFill>
                  <a:schemeClr val="accent5"/>
                </a:solidFill>
              </a:rPr>
              <a:t>Q: Wordsworth writes: ‘… made quiet by the power of harmony’: what does he mean?</a:t>
            </a:r>
          </a:p>
        </p:txBody>
      </p:sp>
    </p:spTree>
    <p:extLst>
      <p:ext uri="{BB962C8B-B14F-4D97-AF65-F5344CB8AC3E}">
        <p14:creationId xmlns:p14="http://schemas.microsoft.com/office/powerpoint/2010/main" val="2775218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39098" y="974880"/>
            <a:ext cx="5860026" cy="5553740"/>
          </a:xfrm>
        </p:spPr>
        <p:txBody>
          <a:bodyPr numCol="2">
            <a:noAutofit/>
          </a:bodyPr>
          <a:lstStyle/>
          <a:p>
            <a:r>
              <a:rPr lang="en-IE" sz="1000"/>
              <a:t>[…T]he babe leaps up on his mother’s arm:—</a:t>
            </a:r>
            <a:br>
              <a:rPr lang="en-IE" sz="1000"/>
            </a:br>
            <a:r>
              <a:rPr lang="en-IE" sz="1000"/>
              <a:t>        I hear, I hear, with joy I hear!</a:t>
            </a:r>
            <a:br>
              <a:rPr lang="en-IE" sz="1000"/>
            </a:br>
            <a:r>
              <a:rPr lang="en-IE" sz="1000"/>
              <a:t>        —But there’s a tree, of many, one,</a:t>
            </a:r>
            <a:br>
              <a:rPr lang="en-IE" sz="1000"/>
            </a:br>
            <a:r>
              <a:rPr lang="en-IE" sz="1000"/>
              <a:t>A single field which I have look’d upon,</a:t>
            </a:r>
            <a:br>
              <a:rPr lang="en-IE" sz="1000"/>
            </a:br>
            <a:r>
              <a:rPr lang="en-IE" sz="1000"/>
              <a:t>Both of them speak of something that is gone:</a:t>
            </a:r>
            <a:br>
              <a:rPr lang="en-IE" sz="1000"/>
            </a:br>
            <a:r>
              <a:rPr lang="en-IE" sz="1000"/>
              <a:t>          The pansy at my feet</a:t>
            </a:r>
            <a:br>
              <a:rPr lang="en-IE" sz="1000"/>
            </a:br>
            <a:r>
              <a:rPr lang="en-IE" sz="1000"/>
              <a:t>          Doth the same tale repeat:</a:t>
            </a:r>
            <a:br>
              <a:rPr lang="en-IE" sz="1000"/>
            </a:br>
            <a:r>
              <a:rPr lang="en-IE" sz="1000"/>
              <a:t>Whither is fled the visionary gleam?</a:t>
            </a:r>
            <a:br>
              <a:rPr lang="en-IE" sz="1000"/>
            </a:br>
            <a:r>
              <a:rPr lang="en-IE" sz="1000"/>
              <a:t>Where is it now, the glory and the dream?</a:t>
            </a:r>
            <a:br>
              <a:rPr lang="en-IE" sz="1000"/>
            </a:br>
            <a:r>
              <a:rPr lang="en-IE" sz="1000"/>
              <a:t> […]</a:t>
            </a:r>
            <a:br>
              <a:rPr lang="en-IE" sz="1000"/>
            </a:br>
            <a:r>
              <a:rPr lang="en-IE" sz="1000"/>
              <a:t>Our birth is but a sleep and a forgetting:</a:t>
            </a:r>
            <a:br>
              <a:rPr lang="en-IE" sz="1000"/>
            </a:br>
            <a:r>
              <a:rPr lang="en-IE" sz="1000"/>
              <a:t>The Soul that rises with us, our life's Star,</a:t>
            </a:r>
            <a:br>
              <a:rPr lang="en-IE" sz="1000"/>
            </a:br>
            <a:r>
              <a:rPr lang="en-IE" sz="1000"/>
              <a:t>        Hath had elsewhere its setting,</a:t>
            </a:r>
            <a:br>
              <a:rPr lang="en-IE" sz="1000"/>
            </a:br>
            <a:r>
              <a:rPr lang="en-IE" sz="1000"/>
              <a:t>          And cometh from afar:</a:t>
            </a:r>
            <a:br>
              <a:rPr lang="en-IE" sz="1000"/>
            </a:br>
            <a:r>
              <a:rPr lang="en-IE" sz="1000"/>
              <a:t>        Not in entire forgetfulness,</a:t>
            </a:r>
            <a:br>
              <a:rPr lang="en-IE" sz="1000"/>
            </a:br>
            <a:r>
              <a:rPr lang="en-IE" sz="1000"/>
              <a:t>        And not in utter nakedness,</a:t>
            </a:r>
            <a:br>
              <a:rPr lang="en-IE" sz="1000"/>
            </a:br>
            <a:r>
              <a:rPr lang="en-IE" sz="1000"/>
              <a:t>But trailing clouds of glory do we come</a:t>
            </a:r>
            <a:br>
              <a:rPr lang="en-IE" sz="1000"/>
            </a:br>
            <a:r>
              <a:rPr lang="en-IE" sz="1000"/>
              <a:t>        From God, who is our home:</a:t>
            </a:r>
            <a:br>
              <a:rPr lang="en-IE" sz="1000"/>
            </a:br>
            <a:r>
              <a:rPr lang="en-IE" sz="1000"/>
              <a:t>Heaven lies about us in our infancy!</a:t>
            </a:r>
            <a:br>
              <a:rPr lang="en-IE" sz="1000"/>
            </a:br>
            <a:r>
              <a:rPr lang="en-IE" sz="1000"/>
              <a:t>Shades of the prison-house begin to close</a:t>
            </a:r>
            <a:br>
              <a:rPr lang="en-IE" sz="1000"/>
            </a:br>
            <a:r>
              <a:rPr lang="en-IE" sz="1000"/>
              <a:t>    Upon the growing Boy,</a:t>
            </a:r>
            <a:br>
              <a:rPr lang="en-IE" sz="1000"/>
            </a:br>
            <a:r>
              <a:rPr lang="en-IE" sz="1000"/>
              <a:t>   But he beholds the light, and whence it flows,</a:t>
            </a:r>
            <a:br>
              <a:rPr lang="en-IE" sz="1000"/>
            </a:br>
            <a:r>
              <a:rPr lang="en-IE" sz="1000"/>
              <a:t>  He sees it in his joy;</a:t>
            </a:r>
            <a:br>
              <a:rPr lang="en-IE" sz="1000"/>
            </a:br>
            <a:r>
              <a:rPr lang="en-IE" sz="1000"/>
              <a:t>The Youth, who daily farther from the east</a:t>
            </a:r>
            <a:br>
              <a:rPr lang="en-IE" sz="1000"/>
            </a:br>
            <a:r>
              <a:rPr lang="en-IE" sz="1000"/>
              <a:t>    Must travel, still is Nature's priest,</a:t>
            </a:r>
            <a:br>
              <a:rPr lang="en-IE" sz="1000"/>
            </a:br>
            <a:r>
              <a:rPr lang="en-IE" sz="1000"/>
              <a:t>      And by the vision splendid</a:t>
            </a:r>
            <a:br>
              <a:rPr lang="en-IE" sz="1000"/>
            </a:br>
            <a:r>
              <a:rPr lang="en-IE" sz="1000"/>
              <a:t>      Is on his way attended;</a:t>
            </a:r>
            <a:br>
              <a:rPr lang="en-IE" sz="1000"/>
            </a:br>
            <a:r>
              <a:rPr lang="en-IE" sz="1000"/>
              <a:t>At length the Man perceives it die away,</a:t>
            </a:r>
            <a:br>
              <a:rPr lang="en-IE" sz="1000"/>
            </a:br>
            <a:r>
              <a:rPr lang="en-IE" sz="1000"/>
              <a:t>And fade into the light of common day.</a:t>
            </a:r>
            <a:br>
              <a:rPr lang="en-GB" sz="1000"/>
            </a:br>
            <a:r>
              <a:rPr lang="en-IE" sz="1000"/>
              <a:t>[…]</a:t>
            </a:r>
            <a:br>
              <a:rPr lang="en-IE" sz="1000"/>
            </a:br>
            <a:r>
              <a:rPr lang="en-IE" sz="1000"/>
              <a:t>Thou little Child, yet glorious in the might</a:t>
            </a:r>
            <a:br>
              <a:rPr lang="en-IE" sz="1000"/>
            </a:br>
            <a:r>
              <a:rPr lang="en-IE" sz="1000"/>
              <a:t>  Of heaven-born freedom on thy being’s height,</a:t>
            </a:r>
            <a:br>
              <a:rPr lang="en-IE" sz="1000"/>
            </a:br>
            <a:r>
              <a:rPr lang="en-IE" sz="1000"/>
              <a:t>Why with such earnest pains dost thou</a:t>
            </a:r>
            <a:br>
              <a:rPr lang="en-IE" sz="1000"/>
            </a:br>
            <a:r>
              <a:rPr lang="en-IE" sz="1000"/>
              <a:t>                                                              provoke</a:t>
            </a:r>
            <a:br>
              <a:rPr lang="en-IE" sz="1000"/>
            </a:br>
            <a:r>
              <a:rPr lang="en-IE" sz="1000"/>
              <a:t>The years to bring the inevitable yoke,</a:t>
            </a:r>
            <a:br>
              <a:rPr lang="en-IE" sz="1000"/>
            </a:br>
            <a:r>
              <a:rPr lang="en-IE" sz="1000"/>
              <a:t>Thus blindly with thy blessedness at strife?</a:t>
            </a:r>
            <a:br>
              <a:rPr lang="en-IE" sz="1000"/>
            </a:br>
            <a:r>
              <a:rPr lang="en-IE" sz="1000"/>
              <a:t>Full soon thy soul shall have her earthly </a:t>
            </a:r>
            <a:br>
              <a:rPr lang="en-IE" sz="1000"/>
            </a:br>
            <a:r>
              <a:rPr lang="en-IE" sz="1000"/>
              <a:t>                                                             freight,</a:t>
            </a:r>
            <a:br>
              <a:rPr lang="en-IE" sz="1000"/>
            </a:br>
            <a:r>
              <a:rPr lang="en-IE" sz="1000"/>
              <a:t>And custom lie upon thee with a weight,</a:t>
            </a:r>
            <a:br>
              <a:rPr lang="en-IE" sz="1000"/>
            </a:br>
            <a:r>
              <a:rPr lang="en-IE" sz="1000"/>
              <a:t>Heavy as frost, and deep almost as life!</a:t>
            </a:r>
            <a:br>
              <a:rPr lang="en-GB" sz="1000"/>
            </a:br>
            <a:r>
              <a:rPr lang="en-IE" sz="1000"/>
              <a:t>[…]</a:t>
            </a:r>
            <a:br>
              <a:rPr lang="en-IE" sz="1000"/>
            </a:br>
            <a:r>
              <a:rPr lang="en-IE" sz="1000"/>
              <a:t>Then sing, ye birds, sing, sing a joyous song!</a:t>
            </a:r>
            <a:br>
              <a:rPr lang="en-IE" sz="1000"/>
            </a:br>
            <a:r>
              <a:rPr lang="en-IE" sz="1000"/>
              <a:t>        And let the young lambs bound</a:t>
            </a:r>
            <a:br>
              <a:rPr lang="en-IE" sz="1000"/>
            </a:br>
            <a:r>
              <a:rPr lang="en-IE" sz="1000"/>
              <a:t>        As to the tabor’s sound!</a:t>
            </a:r>
            <a:br>
              <a:rPr lang="en-IE" sz="1000"/>
            </a:br>
            <a:r>
              <a:rPr lang="en-IE" sz="1000"/>
              <a:t>We in thought will join your throng,</a:t>
            </a:r>
            <a:br>
              <a:rPr lang="en-IE" sz="1000"/>
            </a:br>
            <a:r>
              <a:rPr lang="en-IE" sz="1000"/>
              <a:t>      Ye that pipe and ye that play,</a:t>
            </a:r>
            <a:br>
              <a:rPr lang="en-IE" sz="1000"/>
            </a:br>
            <a:r>
              <a:rPr lang="en-IE" sz="1000"/>
              <a:t>      Ye that through your hearts to-day</a:t>
            </a:r>
            <a:br>
              <a:rPr lang="en-IE" sz="1000"/>
            </a:br>
            <a:r>
              <a:rPr lang="en-IE" sz="1000"/>
              <a:t>      Feel the gladness of the May!</a:t>
            </a:r>
            <a:br>
              <a:rPr lang="en-IE" sz="1000"/>
            </a:br>
            <a:r>
              <a:rPr lang="en-IE" sz="1000"/>
              <a:t>         What though the radiance which was once so bright</a:t>
            </a:r>
            <a:br>
              <a:rPr lang="en-IE" sz="1000"/>
            </a:br>
            <a:r>
              <a:rPr lang="en-IE" sz="1000"/>
              <a:t>Be now for ever taken from my sight,</a:t>
            </a:r>
            <a:br>
              <a:rPr lang="en-IE" sz="1000"/>
            </a:br>
            <a:r>
              <a:rPr lang="en-IE" sz="1000"/>
              <a:t>    Though nothing can bring back the hour</a:t>
            </a:r>
            <a:br>
              <a:rPr lang="en-IE" sz="1000"/>
            </a:br>
            <a:r>
              <a:rPr lang="en-IE" sz="1000"/>
              <a:t>Of splendour in the grass, of glory in the flower;</a:t>
            </a:r>
            <a:br>
              <a:rPr lang="en-IE" sz="1000"/>
            </a:br>
            <a:r>
              <a:rPr lang="en-IE" sz="1000"/>
              <a:t>      We will grieve not, rather find</a:t>
            </a:r>
            <a:br>
              <a:rPr lang="en-IE" sz="1000"/>
            </a:br>
            <a:r>
              <a:rPr lang="en-IE" sz="1000"/>
              <a:t>      Strength in what remains behind;</a:t>
            </a:r>
            <a:br>
              <a:rPr lang="en-IE" sz="1000"/>
            </a:br>
            <a:r>
              <a:rPr lang="en-IE" sz="1000"/>
              <a:t>      In the primal sympathy</a:t>
            </a:r>
            <a:br>
              <a:rPr lang="en-IE" sz="1000"/>
            </a:br>
            <a:r>
              <a:rPr lang="en-IE" sz="1000"/>
              <a:t>      Which having been must ever be;</a:t>
            </a:r>
            <a:br>
              <a:rPr lang="en-IE" sz="1000"/>
            </a:br>
            <a:r>
              <a:rPr lang="en-IE" sz="1000"/>
              <a:t>      In the soothing thoughts that spring</a:t>
            </a:r>
            <a:br>
              <a:rPr lang="en-IE" sz="1000"/>
            </a:br>
            <a:r>
              <a:rPr lang="en-IE" sz="1000"/>
              <a:t>      Out of human suffering;</a:t>
            </a:r>
            <a:br>
              <a:rPr lang="en-IE" sz="1000"/>
            </a:br>
            <a:r>
              <a:rPr lang="en-IE" sz="1000"/>
              <a:t>      In the faith that looks through death,</a:t>
            </a:r>
            <a:br>
              <a:rPr lang="en-IE" sz="1000"/>
            </a:br>
            <a:r>
              <a:rPr lang="en-IE" sz="1000"/>
              <a:t>      In years that bring the philosophic mind.	 </a:t>
            </a:r>
            <a:br>
              <a:rPr lang="en-IE" sz="1000"/>
            </a:br>
            <a:r>
              <a:rPr lang="en-IE" sz="1000"/>
              <a:t>[…]</a:t>
            </a:r>
            <a:br>
              <a:rPr lang="en-IE" sz="1000"/>
            </a:br>
            <a:r>
              <a:rPr lang="en-IE" sz="1000"/>
              <a:t>The innocent brightness of a new-born Day</a:t>
            </a:r>
            <a:br>
              <a:rPr lang="en-IE" sz="1000"/>
            </a:br>
            <a:r>
              <a:rPr lang="en-IE" sz="1000"/>
              <a:t>            Is lovely yet;</a:t>
            </a:r>
            <a:br>
              <a:rPr lang="en-GB" sz="1000"/>
            </a:br>
            <a:r>
              <a:rPr lang="en-IE" sz="1000"/>
              <a:t>The clouds that gather round the setting sun</a:t>
            </a:r>
            <a:br>
              <a:rPr lang="en-IE" sz="1000"/>
            </a:br>
            <a:r>
              <a:rPr lang="en-IE" sz="1000"/>
              <a:t>Do take a sober colouring from an eye</a:t>
            </a:r>
            <a:br>
              <a:rPr lang="en-IE" sz="1000"/>
            </a:br>
            <a:r>
              <a:rPr lang="en-IE" sz="1000"/>
              <a:t>That hath kept watch o’er man’s mortality;</a:t>
            </a:r>
            <a:br>
              <a:rPr lang="en-IE" sz="1000"/>
            </a:br>
            <a:r>
              <a:rPr lang="en-IE" sz="1000"/>
              <a:t>Another race hath been, and other palms are won.</a:t>
            </a:r>
            <a:br>
              <a:rPr lang="en-IE" sz="1000"/>
            </a:br>
            <a:r>
              <a:rPr lang="en-IE" sz="1000"/>
              <a:t>Thanks to the human heart by which we live,</a:t>
            </a:r>
            <a:br>
              <a:rPr lang="en-IE" sz="1000"/>
            </a:br>
            <a:r>
              <a:rPr lang="en-IE" sz="1000"/>
              <a:t>Thanks to its tenderness, its joys, and fears,</a:t>
            </a:r>
            <a:br>
              <a:rPr lang="en-IE" sz="1000"/>
            </a:br>
            <a:r>
              <a:rPr lang="en-IE" sz="1000"/>
              <a:t>To me the meanest flower that blows can give</a:t>
            </a:r>
            <a:br>
              <a:rPr lang="en-IE" sz="1000"/>
            </a:br>
            <a:r>
              <a:rPr lang="en-IE" sz="1000"/>
              <a:t>Thoughts that do often lie too deep for tears. [End]</a:t>
            </a:r>
            <a:br>
              <a:rPr lang="en-IE" sz="1000"/>
            </a:br>
            <a:r>
              <a:rPr lang="en-IE" sz="1000"/>
              <a:t>                                     </a:t>
            </a:r>
            <a:br>
              <a:rPr lang="en-IE" sz="1000"/>
            </a:br>
            <a:r>
              <a:rPr lang="en-IE" sz="1000"/>
              <a:t>			 (1802-04; pub. 1807.)</a:t>
            </a:r>
            <a:endParaRPr lang="en-GB" sz="1000"/>
          </a:p>
        </p:txBody>
      </p:sp>
      <p:sp>
        <p:nvSpPr>
          <p:cNvPr id="4" name="TextBox 3"/>
          <p:cNvSpPr txBox="1"/>
          <p:nvPr/>
        </p:nvSpPr>
        <p:spPr>
          <a:xfrm>
            <a:off x="2192593" y="462116"/>
            <a:ext cx="7826477" cy="369332"/>
          </a:xfrm>
          <a:prstGeom prst="rect">
            <a:avLst/>
          </a:prstGeom>
          <a:noFill/>
        </p:spPr>
        <p:txBody>
          <a:bodyPr wrap="square" rtlCol="0">
            <a:spAutoFit/>
          </a:bodyPr>
          <a:lstStyle/>
          <a:p>
            <a:pPr algn="ctr"/>
            <a:r>
              <a:rPr lang="en-IE" b="1"/>
              <a:t>“Ode on Intimations of Immortality from Recollections of Early Childhood”</a:t>
            </a:r>
            <a:endParaRPr lang="en-GB"/>
          </a:p>
        </p:txBody>
      </p:sp>
      <p:sp>
        <p:nvSpPr>
          <p:cNvPr id="5" name="TextBox 4"/>
          <p:cNvSpPr txBox="1"/>
          <p:nvPr/>
        </p:nvSpPr>
        <p:spPr>
          <a:xfrm>
            <a:off x="7089057" y="1136369"/>
            <a:ext cx="4630995" cy="5447645"/>
          </a:xfrm>
          <a:prstGeom prst="rect">
            <a:avLst/>
          </a:prstGeom>
          <a:noFill/>
        </p:spPr>
        <p:txBody>
          <a:bodyPr wrap="square" rtlCol="0">
            <a:spAutoFit/>
          </a:bodyPr>
          <a:lstStyle/>
          <a:p>
            <a:r>
              <a:rPr lang="en-GB" sz="1200"/>
              <a:t>Wordsworth’s “Ode on Immortality” proposes a theory of the soul and its voyage from birth to death which involves the idea of forever diminishing ability to sense the spiritual aspect of material existence and to receive the messages of Nature which convey and confirm that spiritual dimension. </a:t>
            </a:r>
          </a:p>
          <a:p>
            <a:endParaRPr lang="en-GB" sz="900"/>
          </a:p>
          <a:p>
            <a:r>
              <a:rPr lang="en-GB" sz="1200"/>
              <a:t>It is the “glory and the dream” of the boy who can sense the meaning of the “pansy at [his] feet” through immediate perception that informs the belief-system of the grown man. As the poet grows older, the “prison-house” begins to close around him ever more closely reducing his to “see into the life of things” (Tintern Abbey). His reaction is to develop an intellectual faith in Nature during the later years of life which “bring the philosophical mind”. </a:t>
            </a:r>
          </a:p>
          <a:p>
            <a:endParaRPr lang="en-GB" sz="900"/>
          </a:p>
          <a:p>
            <a:r>
              <a:rPr lang="en-GB" sz="1200"/>
              <a:t>The imaginative life of the poet is therefore divided into between two modes: the first, a form of immediate perception when he can say, “I hear! I hear!” the voice of Nature, and a second phase in which he can only speak about it as something known and understood in an intellectual sense. </a:t>
            </a:r>
          </a:p>
          <a:p>
            <a:endParaRPr lang="en-GB" sz="900"/>
          </a:p>
          <a:p>
            <a:r>
              <a:rPr lang="en-GB" sz="1200"/>
              <a:t>Not surprisingly, his poems are similarily divided into those which chapter the immediate impression of Nature as a spiritual being and those in which he reflects on the question of meaning in purely philosophical terms. </a:t>
            </a:r>
          </a:p>
          <a:p>
            <a:endParaRPr lang="en-GB" sz="800"/>
          </a:p>
          <a:p>
            <a:r>
              <a:rPr lang="en-GB" sz="1200"/>
              <a:t>In each different type of poem, a different form of imagery and a different kind of diction can be found – but the object remains the same: to convey to the reader the poets faith in the moral power of Nature. In this sense, Wordsworth’s romanticism is a new religion. And that triggers problems of Christian orthodoxy for the man himself … </a:t>
            </a:r>
          </a:p>
        </p:txBody>
      </p:sp>
    </p:spTree>
    <p:extLst>
      <p:ext uri="{BB962C8B-B14F-4D97-AF65-F5344CB8AC3E}">
        <p14:creationId xmlns:p14="http://schemas.microsoft.com/office/powerpoint/2010/main" val="913753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95574"/>
          </a:xfrm>
        </p:spPr>
        <p:txBody>
          <a:bodyPr/>
          <a:lstStyle/>
          <a:p>
            <a:pPr algn="ctr"/>
            <a:r>
              <a:rPr lang="en-GB" sz="3200"/>
              <a:t>Portraits and Poems</a:t>
            </a:r>
            <a:endParaRPr lang="en-GB"/>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1149" y="5238143"/>
            <a:ext cx="1210009" cy="143234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1421" y="1081300"/>
            <a:ext cx="2095500" cy="2638425"/>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41277" y="1567688"/>
            <a:ext cx="2295983" cy="2565345"/>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23354" y="4817043"/>
            <a:ext cx="4473497" cy="1604778"/>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1256" y="2775553"/>
            <a:ext cx="2839407" cy="3292198"/>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23410" y="493225"/>
            <a:ext cx="2357639" cy="1541938"/>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97987" y="1081300"/>
            <a:ext cx="1851974" cy="1772441"/>
          </a:xfrm>
          <a:prstGeom prst="rect">
            <a:avLst/>
          </a:prstGeom>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97987" y="3070383"/>
            <a:ext cx="2540000" cy="1409700"/>
          </a:xfrm>
          <a:prstGeom prst="rect">
            <a:avLst/>
          </a:prstGeom>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01256" y="331792"/>
            <a:ext cx="1169233" cy="1499016"/>
          </a:xfrm>
          <a:prstGeom prst="rect">
            <a:avLst/>
          </a:prstGeom>
        </p:spPr>
      </p:pic>
      <p:sp>
        <p:nvSpPr>
          <p:cNvPr id="5" name="TextBox 4"/>
          <p:cNvSpPr txBox="1"/>
          <p:nvPr/>
        </p:nvSpPr>
        <p:spPr>
          <a:xfrm>
            <a:off x="4597987" y="4546458"/>
            <a:ext cx="2539999" cy="600164"/>
          </a:xfrm>
          <a:prstGeom prst="rect">
            <a:avLst/>
          </a:prstGeom>
          <a:noFill/>
        </p:spPr>
        <p:txBody>
          <a:bodyPr wrap="square" rtlCol="0">
            <a:spAutoFit/>
          </a:bodyPr>
          <a:lstStyle/>
          <a:p>
            <a:pPr algn="just"/>
            <a:r>
              <a:rPr lang="en-GB" sz="1100"/>
              <a:t>Rydalsmount House where Wordsworth lived with his sister Dorothy from 1813 until his death in  1850. </a:t>
            </a:r>
          </a:p>
        </p:txBody>
      </p:sp>
    </p:spTree>
    <p:extLst>
      <p:ext uri="{BB962C8B-B14F-4D97-AF65-F5344CB8AC3E}">
        <p14:creationId xmlns:p14="http://schemas.microsoft.com/office/powerpoint/2010/main" val="27379259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3810</TotalTime>
  <Words>4738</Words>
  <Application>Microsoft Office PowerPoint</Application>
  <PresentationFormat>Widescreen</PresentationFormat>
  <Paragraphs>141</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Times New Roman</vt:lpstr>
      <vt:lpstr>Office Theme</vt:lpstr>
      <vt:lpstr>The Lake District (Cumbria)</vt:lpstr>
      <vt:lpstr>PowerPoint Presentation</vt:lpstr>
      <vt:lpstr>PowerPoint Presentation</vt:lpstr>
      <vt:lpstr>PowerPoint Presentation</vt:lpstr>
      <vt:lpstr>PowerPoint Presentation</vt:lpstr>
      <vt:lpstr>PowerPoint Presentation</vt:lpstr>
      <vt:lpstr>Tintern Abbey on the River Wye (Monmouthshire)</vt:lpstr>
      <vt:lpstr>PowerPoint Presentation</vt:lpstr>
      <vt:lpstr>[…T]he babe leaps up on his mother’s arm:—         I hear, I hear, with joy I hear!         —But there’s a tree, of many, one, A single field which I have look’d upon, Both of them speak of something that is gone:           The pansy at my feet           Doth the same tale repeat: Whither is fled the visionary gleam? Where is it now, the glory and the dream?  […] Our birth is but a sleep and a forgetting: The Soul that rises with us, our life's Star,         Hath had elsewhere its setting,           And cometh from afar:         Not in entire forgetfulness,         And not in utter nakedness, But trailing clouds of glory do we come         From God, who is our home: Heaven lies about us in our infancy! Shades of the prison-house begin to close     Upon the growing Boy,    But he beholds the light, and whence it flows,   He sees it in his joy; The Youth, who daily farther from the east     Must travel, still is Nature's priest,       And by the vision splendid       Is on his way attended; At length the Man perceives it die away, And fade into the light of common day. […] Thou little Child, yet glorious in the might   Of heaven-born freedom on thy being’s height, Why with such earnest pains dost thou                                                               provoke The years to bring the inevitable yoke, Thus blindly with thy blessedness at strife? Full soon thy soul shall have her earthly                                                               freight, And custom lie upon thee with a weight, Heavy as frost, and deep almost as life! […] Then sing, ye birds, sing, sing a joyous song!         And let the young lambs bound         As to the tabor’s sound! We in thought will join your throng,       Ye that pipe and ye that play,       Ye that through your hearts to-day       Feel the gladness of the May!          What though the radiance which was once so bright Be now for ever taken from my sight,     Though nothing can bring back the hour Of splendour in the grass, of glory in the flower;       We will grieve not, rather find       Strength in what remains behind;       In the primal sympathy       Which having been must ever be;       In the soothing thoughts that spring       Out of human suffering;       In the faith that looks through death,       In years that bring the philosophic mind.   […] The innocent brightness of a new-born Day             Is lovely yet; The clouds that gather round the setting sun Do take a sober colouring from an eye That hath kept watch o’er man’s mortality; Another race hath been, and other palms are won. Thanks to the human heart by which we live, Thanks to its tenderness, its joys, and fears, To me the meanest flower that blows can give Thoughts that do often lie too deep for tears. [End]                                           (1802-04; pub. 1807.)</vt:lpstr>
      <vt:lpstr>Portraits and Poems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Canterbury Tales</dc:title>
  <dc:creator>Bruce Stewart</dc:creator>
  <cp:lastModifiedBy>Bruce Stewart</cp:lastModifiedBy>
  <cp:revision>123</cp:revision>
  <cp:lastPrinted>2016-11-03T01:13:15Z</cp:lastPrinted>
  <dcterms:created xsi:type="dcterms:W3CDTF">2016-09-27T20:22:25Z</dcterms:created>
  <dcterms:modified xsi:type="dcterms:W3CDTF">2023-03-13T21:31:01Z</dcterms:modified>
</cp:coreProperties>
</file>